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99" r:id="rId5"/>
    <p:sldId id="322" r:id="rId6"/>
    <p:sldId id="331" r:id="rId7"/>
    <p:sldId id="334" r:id="rId8"/>
    <p:sldId id="335" r:id="rId9"/>
    <p:sldId id="326" r:id="rId10"/>
    <p:sldId id="329" r:id="rId11"/>
    <p:sldId id="328" r:id="rId12"/>
    <p:sldId id="336" r:id="rId13"/>
    <p:sldId id="337" r:id="rId14"/>
    <p:sldId id="330" r:id="rId15"/>
    <p:sldId id="327" r:id="rId16"/>
    <p:sldId id="316" r:id="rId17"/>
    <p:sldId id="338" r:id="rId18"/>
    <p:sldId id="340" r:id="rId19"/>
    <p:sldId id="339" r:id="rId20"/>
    <p:sldId id="341" r:id="rId21"/>
    <p:sldId id="342" r:id="rId22"/>
    <p:sldId id="343" r:id="rId23"/>
    <p:sldId id="347" r:id="rId24"/>
    <p:sldId id="344" r:id="rId25"/>
    <p:sldId id="346" r:id="rId26"/>
    <p:sldId id="345" r:id="rId27"/>
    <p:sldId id="350" r:id="rId28"/>
    <p:sldId id="348" r:id="rId29"/>
    <p:sldId id="349" r:id="rId30"/>
    <p:sldId id="351" r:id="rId31"/>
    <p:sldId id="303" r:id="rId3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7DE"/>
    <a:srgbClr val="B3B3B6"/>
    <a:srgbClr val="FFCE71"/>
    <a:srgbClr val="B8BD9B"/>
    <a:srgbClr val="81A9BD"/>
    <a:srgbClr val="DBD7BC"/>
    <a:srgbClr val="88CADE"/>
    <a:srgbClr val="F7975B"/>
    <a:srgbClr val="EB90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91404" autoAdjust="0"/>
  </p:normalViewPr>
  <p:slideViewPr>
    <p:cSldViewPr snapToGrid="0" snapToObjects="1">
      <p:cViewPr varScale="1">
        <p:scale>
          <a:sx n="101" d="100"/>
          <a:sy n="101" d="100"/>
        </p:scale>
        <p:origin x="708" y="108"/>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3C2ED1-6DBA-D94F-B932-CE0B9EE1C1EE}" type="datetimeFigureOut">
              <a:rPr lang="en-US" smtClean="0"/>
              <a:t>4/15/2025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AAD792-8E1D-344E-A64A-08778FCE8275}" type="slidenum">
              <a:rPr lang="en-US" smtClean="0"/>
              <a:t>‹#›</a:t>
            </a:fld>
            <a:endParaRPr lang="en-US"/>
          </a:p>
        </p:txBody>
      </p:sp>
    </p:spTree>
    <p:extLst>
      <p:ext uri="{BB962C8B-B14F-4D97-AF65-F5344CB8AC3E}">
        <p14:creationId xmlns:p14="http://schemas.microsoft.com/office/powerpoint/2010/main" val="137778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6DC29-258D-4438-A18D-70C6E878D526}"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B8771-FB0E-431C-AD8B-2FB5CC99BC39}" type="slidenum">
              <a:rPr lang="en-US" smtClean="0"/>
              <a:t>‹#›</a:t>
            </a:fld>
            <a:endParaRPr lang="en-US"/>
          </a:p>
        </p:txBody>
      </p:sp>
    </p:spTree>
    <p:extLst>
      <p:ext uri="{BB962C8B-B14F-4D97-AF65-F5344CB8AC3E}">
        <p14:creationId xmlns:p14="http://schemas.microsoft.com/office/powerpoint/2010/main" val="1457824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8771-FB0E-431C-AD8B-2FB5CC99BC39}" type="slidenum">
              <a:rPr lang="en-US" smtClean="0"/>
              <a:t>1</a:t>
            </a:fld>
            <a:endParaRPr lang="en-US"/>
          </a:p>
        </p:txBody>
      </p:sp>
    </p:spTree>
    <p:extLst>
      <p:ext uri="{BB962C8B-B14F-4D97-AF65-F5344CB8AC3E}">
        <p14:creationId xmlns:p14="http://schemas.microsoft.com/office/powerpoint/2010/main" val="72170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space on idler car/s can be used for loading with appropriate distance (2 ft. or 6 ft.) between load and load overhang on adjacent car/s.</a:t>
            </a:r>
          </a:p>
          <a:p>
            <a:r>
              <a:rPr lang="en-US" dirty="0"/>
              <a:t>Discuss disabling uncoupling levers to prevent unintentional separation of load/idler cars.</a:t>
            </a:r>
          </a:p>
        </p:txBody>
      </p:sp>
      <p:sp>
        <p:nvSpPr>
          <p:cNvPr id="4" name="Slide Number Placeholder 3"/>
          <p:cNvSpPr>
            <a:spLocks noGrp="1"/>
          </p:cNvSpPr>
          <p:nvPr>
            <p:ph type="sldNum" sz="quarter" idx="5"/>
          </p:nvPr>
        </p:nvSpPr>
        <p:spPr/>
        <p:txBody>
          <a:bodyPr/>
          <a:lstStyle/>
          <a:p>
            <a:fld id="{3FEB8771-FB0E-431C-AD8B-2FB5CC99BC39}" type="slidenum">
              <a:rPr lang="en-US" smtClean="0"/>
              <a:t>21</a:t>
            </a:fld>
            <a:endParaRPr lang="en-US"/>
          </a:p>
        </p:txBody>
      </p:sp>
    </p:spTree>
    <p:extLst>
      <p:ext uri="{BB962C8B-B14F-4D97-AF65-F5344CB8AC3E}">
        <p14:creationId xmlns:p14="http://schemas.microsoft.com/office/powerpoint/2010/main" val="317372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Coupler Slack Blockout: when is it required and how to do it</a:t>
            </a:r>
          </a:p>
        </p:txBody>
      </p:sp>
      <p:sp>
        <p:nvSpPr>
          <p:cNvPr id="4" name="Slide Number Placeholder 3"/>
          <p:cNvSpPr>
            <a:spLocks noGrp="1"/>
          </p:cNvSpPr>
          <p:nvPr>
            <p:ph type="sldNum" sz="quarter" idx="5"/>
          </p:nvPr>
        </p:nvSpPr>
        <p:spPr/>
        <p:txBody>
          <a:bodyPr/>
          <a:lstStyle/>
          <a:p>
            <a:fld id="{3FEB8771-FB0E-431C-AD8B-2FB5CC99BC39}" type="slidenum">
              <a:rPr lang="en-US" smtClean="0"/>
              <a:t>23</a:t>
            </a:fld>
            <a:endParaRPr lang="en-US"/>
          </a:p>
        </p:txBody>
      </p:sp>
    </p:spTree>
    <p:extLst>
      <p:ext uri="{BB962C8B-B14F-4D97-AF65-F5344CB8AC3E}">
        <p14:creationId xmlns:p14="http://schemas.microsoft.com/office/powerpoint/2010/main" val="309866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purpose of the Open Top Rules is to provide safe movement of car and commodity from point of origin to destination by using uniform and economical methods of securement, and they are mandatory.</a:t>
            </a:r>
          </a:p>
        </p:txBody>
      </p:sp>
      <p:sp>
        <p:nvSpPr>
          <p:cNvPr id="4" name="Slide Number Placeholder 3"/>
          <p:cNvSpPr>
            <a:spLocks noGrp="1"/>
          </p:cNvSpPr>
          <p:nvPr>
            <p:ph type="sldNum" sz="quarter" idx="5"/>
          </p:nvPr>
        </p:nvSpPr>
        <p:spPr/>
        <p:txBody>
          <a:bodyPr/>
          <a:lstStyle/>
          <a:p>
            <a:fld id="{3FEB8771-FB0E-431C-AD8B-2FB5CC99BC39}" type="slidenum">
              <a:rPr lang="en-US" smtClean="0"/>
              <a:t>2</a:t>
            </a:fld>
            <a:endParaRPr lang="en-US"/>
          </a:p>
        </p:txBody>
      </p:sp>
    </p:spTree>
    <p:extLst>
      <p:ext uri="{BB962C8B-B14F-4D97-AF65-F5344CB8AC3E}">
        <p14:creationId xmlns:p14="http://schemas.microsoft.com/office/powerpoint/2010/main" val="371411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Taprs</a:t>
            </a:r>
            <a:r>
              <a:rPr lang="en-US" dirty="0"/>
              <a:t>/covering must not become an operational hazard resulting from dragging or catching on something during transit.</a:t>
            </a:r>
          </a:p>
        </p:txBody>
      </p:sp>
      <p:sp>
        <p:nvSpPr>
          <p:cNvPr id="4" name="Slide Number Placeholder 3"/>
          <p:cNvSpPr>
            <a:spLocks noGrp="1"/>
          </p:cNvSpPr>
          <p:nvPr>
            <p:ph type="sldNum" sz="quarter" idx="5"/>
          </p:nvPr>
        </p:nvSpPr>
        <p:spPr/>
        <p:txBody>
          <a:bodyPr/>
          <a:lstStyle/>
          <a:p>
            <a:fld id="{3FEB8771-FB0E-431C-AD8B-2FB5CC99BC39}" type="slidenum">
              <a:rPr lang="en-US" smtClean="0"/>
              <a:t>5</a:t>
            </a:fld>
            <a:endParaRPr lang="en-US"/>
          </a:p>
        </p:txBody>
      </p:sp>
    </p:spTree>
    <p:extLst>
      <p:ext uri="{BB962C8B-B14F-4D97-AF65-F5344CB8AC3E}">
        <p14:creationId xmlns:p14="http://schemas.microsoft.com/office/powerpoint/2010/main" val="368361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loading is 25 or more shipments secured in the same manner</a:t>
            </a:r>
          </a:p>
        </p:txBody>
      </p:sp>
      <p:sp>
        <p:nvSpPr>
          <p:cNvPr id="4" name="Slide Number Placeholder 3"/>
          <p:cNvSpPr>
            <a:spLocks noGrp="1"/>
          </p:cNvSpPr>
          <p:nvPr>
            <p:ph type="sldNum" sz="quarter" idx="5"/>
          </p:nvPr>
        </p:nvSpPr>
        <p:spPr/>
        <p:txBody>
          <a:bodyPr/>
          <a:lstStyle/>
          <a:p>
            <a:fld id="{3FEB8771-FB0E-431C-AD8B-2FB5CC99BC39}" type="slidenum">
              <a:rPr lang="en-US" smtClean="0"/>
              <a:t>7</a:t>
            </a:fld>
            <a:endParaRPr lang="en-US"/>
          </a:p>
        </p:txBody>
      </p:sp>
    </p:spTree>
    <p:extLst>
      <p:ext uri="{BB962C8B-B14F-4D97-AF65-F5344CB8AC3E}">
        <p14:creationId xmlns:p14="http://schemas.microsoft.com/office/powerpoint/2010/main" val="27557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General Rule 14.13.6 Welding lading directly to a car is prohibited</a:t>
            </a:r>
          </a:p>
          <a:p>
            <a:r>
              <a:rPr lang="en-US" dirty="0"/>
              <a:t>14.13.9 Welding of rods, flat bar, &amp; straps directly to both the load and car for the purpose of securing the load is prohibited unless otherwise provided for in a specific figure</a:t>
            </a:r>
          </a:p>
          <a:p>
            <a:r>
              <a:rPr lang="en-US" dirty="0"/>
              <a:t>14.13.10 One end of the aforementioned items may be welded to either the load or car and the opposite end secured in an approved manner</a:t>
            </a:r>
          </a:p>
          <a:p>
            <a:endParaRPr lang="en-US" dirty="0"/>
          </a:p>
        </p:txBody>
      </p:sp>
      <p:sp>
        <p:nvSpPr>
          <p:cNvPr id="4" name="Slide Number Placeholder 3"/>
          <p:cNvSpPr>
            <a:spLocks noGrp="1"/>
          </p:cNvSpPr>
          <p:nvPr>
            <p:ph type="sldNum" sz="quarter" idx="5"/>
          </p:nvPr>
        </p:nvSpPr>
        <p:spPr/>
        <p:txBody>
          <a:bodyPr/>
          <a:lstStyle/>
          <a:p>
            <a:fld id="{3FEB8771-FB0E-431C-AD8B-2FB5CC99BC39}" type="slidenum">
              <a:rPr lang="en-US" smtClean="0"/>
              <a:t>12</a:t>
            </a:fld>
            <a:endParaRPr lang="en-US"/>
          </a:p>
        </p:txBody>
      </p:sp>
    </p:spTree>
    <p:extLst>
      <p:ext uri="{BB962C8B-B14F-4D97-AF65-F5344CB8AC3E}">
        <p14:creationId xmlns:p14="http://schemas.microsoft.com/office/powerpoint/2010/main" val="428137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All High/Wide Loads must be measured and reported to Dimensional/Clearance Team on originating Railroad for approval prior to movement.</a:t>
            </a:r>
          </a:p>
        </p:txBody>
      </p:sp>
      <p:sp>
        <p:nvSpPr>
          <p:cNvPr id="4" name="Slide Number Placeholder 3"/>
          <p:cNvSpPr>
            <a:spLocks noGrp="1"/>
          </p:cNvSpPr>
          <p:nvPr>
            <p:ph type="sldNum" sz="quarter" idx="5"/>
          </p:nvPr>
        </p:nvSpPr>
        <p:spPr/>
        <p:txBody>
          <a:bodyPr/>
          <a:lstStyle/>
          <a:p>
            <a:fld id="{3FEB8771-FB0E-431C-AD8B-2FB5CC99BC39}" type="slidenum">
              <a:rPr lang="en-US" smtClean="0"/>
              <a:t>13</a:t>
            </a:fld>
            <a:endParaRPr lang="en-US"/>
          </a:p>
        </p:txBody>
      </p:sp>
    </p:spTree>
    <p:extLst>
      <p:ext uri="{BB962C8B-B14F-4D97-AF65-F5344CB8AC3E}">
        <p14:creationId xmlns:p14="http://schemas.microsoft.com/office/powerpoint/2010/main" val="384575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D.3.1 Provides how many stops are required, and what length they are to be, based upon load weight, and vertical point of contact.</a:t>
            </a:r>
          </a:p>
        </p:txBody>
      </p:sp>
      <p:sp>
        <p:nvSpPr>
          <p:cNvPr id="4" name="Slide Number Placeholder 3"/>
          <p:cNvSpPr>
            <a:spLocks noGrp="1"/>
          </p:cNvSpPr>
          <p:nvPr>
            <p:ph type="sldNum" sz="quarter" idx="5"/>
          </p:nvPr>
        </p:nvSpPr>
        <p:spPr/>
        <p:txBody>
          <a:bodyPr/>
          <a:lstStyle/>
          <a:p>
            <a:fld id="{3FEB8771-FB0E-431C-AD8B-2FB5CC99BC39}" type="slidenum">
              <a:rPr lang="en-US" smtClean="0"/>
              <a:t>14</a:t>
            </a:fld>
            <a:endParaRPr lang="en-US"/>
          </a:p>
        </p:txBody>
      </p:sp>
    </p:spTree>
    <p:extLst>
      <p:ext uri="{BB962C8B-B14F-4D97-AF65-F5344CB8AC3E}">
        <p14:creationId xmlns:p14="http://schemas.microsoft.com/office/powerpoint/2010/main" val="355653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preferred that securement holes be drilled, not torch-cut to reduce chance of cracking and to prevent making holes larger than necessary.</a:t>
            </a:r>
          </a:p>
        </p:txBody>
      </p:sp>
      <p:sp>
        <p:nvSpPr>
          <p:cNvPr id="4" name="Slide Number Placeholder 3"/>
          <p:cNvSpPr>
            <a:spLocks noGrp="1"/>
          </p:cNvSpPr>
          <p:nvPr>
            <p:ph type="sldNum" sz="quarter" idx="5"/>
          </p:nvPr>
        </p:nvSpPr>
        <p:spPr/>
        <p:txBody>
          <a:bodyPr/>
          <a:lstStyle/>
          <a:p>
            <a:fld id="{3FEB8771-FB0E-431C-AD8B-2FB5CC99BC39}" type="slidenum">
              <a:rPr lang="en-US" smtClean="0"/>
              <a:t>18</a:t>
            </a:fld>
            <a:endParaRPr lang="en-US"/>
          </a:p>
        </p:txBody>
      </p:sp>
    </p:spTree>
    <p:extLst>
      <p:ext uri="{BB962C8B-B14F-4D97-AF65-F5344CB8AC3E}">
        <p14:creationId xmlns:p14="http://schemas.microsoft.com/office/powerpoint/2010/main" val="16786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14.13.6 Welding lading directly to a car is prohibited.</a:t>
            </a:r>
          </a:p>
          <a:p>
            <a:r>
              <a:rPr lang="en-US" dirty="0"/>
              <a:t>14.13.7 Welding to nailable steel flooring is prohibited.</a:t>
            </a:r>
          </a:p>
          <a:p>
            <a:r>
              <a:rPr lang="en-US" dirty="0"/>
              <a:t>14.13.9 Welding of such items as rods, flat bar, and straps directly to both the load and car for the purpose of securing the load is prohibited unless allowed in a Figure</a:t>
            </a:r>
          </a:p>
          <a:p>
            <a:r>
              <a:rPr lang="en-US" dirty="0"/>
              <a:t>14.13.10 One end can be welded to either the load or car and the opposite end secured in an approved manner.  </a:t>
            </a:r>
          </a:p>
        </p:txBody>
      </p:sp>
      <p:sp>
        <p:nvSpPr>
          <p:cNvPr id="4" name="Slide Number Placeholder 3"/>
          <p:cNvSpPr>
            <a:spLocks noGrp="1"/>
          </p:cNvSpPr>
          <p:nvPr>
            <p:ph type="sldNum" sz="quarter" idx="5"/>
          </p:nvPr>
        </p:nvSpPr>
        <p:spPr/>
        <p:txBody>
          <a:bodyPr/>
          <a:lstStyle/>
          <a:p>
            <a:fld id="{3FEB8771-FB0E-431C-AD8B-2FB5CC99BC39}" type="slidenum">
              <a:rPr lang="en-US" smtClean="0"/>
              <a:t>20</a:t>
            </a:fld>
            <a:endParaRPr lang="en-US"/>
          </a:p>
        </p:txBody>
      </p:sp>
    </p:spTree>
    <p:extLst>
      <p:ext uri="{BB962C8B-B14F-4D97-AF65-F5344CB8AC3E}">
        <p14:creationId xmlns:p14="http://schemas.microsoft.com/office/powerpoint/2010/main" val="2871929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E5ABED-6372-ED45-9A42-691D53E0A7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86"/>
            <a:ext cx="12188824" cy="6856213"/>
          </a:xfrm>
          <a:prstGeom prst="rect">
            <a:avLst/>
          </a:prstGeom>
        </p:spPr>
      </p:pic>
      <p:pic>
        <p:nvPicPr>
          <p:cNvPr id="6" name="Picture 5">
            <a:extLst>
              <a:ext uri="{FF2B5EF4-FFF2-40B4-BE49-F238E27FC236}">
                <a16:creationId xmlns:a16="http://schemas.microsoft.com/office/drawing/2014/main" id="{84C3FBFE-9A2F-5B4E-9F3E-D4411F7E97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3550" y="457436"/>
            <a:ext cx="1389888" cy="263677"/>
          </a:xfrm>
          <a:prstGeom prst="rect">
            <a:avLst/>
          </a:prstGeom>
        </p:spPr>
      </p:pic>
      <p:sp>
        <p:nvSpPr>
          <p:cNvPr id="7" name="TextBox 6">
            <a:extLst>
              <a:ext uri="{FF2B5EF4-FFF2-40B4-BE49-F238E27FC236}">
                <a16:creationId xmlns:a16="http://schemas.microsoft.com/office/drawing/2014/main" id="{93B39DEC-280D-B94B-9650-C8BF6D661D9C}"/>
              </a:ext>
            </a:extLst>
          </p:cNvPr>
          <p:cNvSpPr txBox="1"/>
          <p:nvPr userDrawn="1"/>
        </p:nvSpPr>
        <p:spPr>
          <a:xfrm>
            <a:off x="224571" y="6572883"/>
            <a:ext cx="7119279" cy="276999"/>
          </a:xfrm>
          <a:prstGeom prst="rect">
            <a:avLst/>
          </a:prstGeom>
          <a:noFill/>
        </p:spPr>
        <p:txBody>
          <a:bodyPr wrap="square" lIns="0" tIns="0" rIns="0" bIns="0" rtlCol="0">
            <a:noAutofit/>
          </a:bodyPr>
          <a:lstStyle/>
          <a:p>
            <a:r>
              <a:rPr lang="en-US" sz="800" dirty="0">
                <a:solidFill>
                  <a:schemeClr val="bg1"/>
                </a:solidFill>
                <a:latin typeface="Arial" panose="020B0604020202020204" pitchFamily="34" charset="0"/>
                <a:cs typeface="Arial" panose="020B0604020202020204" pitchFamily="34" charset="0"/>
              </a:rPr>
              <a:t>Copyright 2022 BNSF Railway. All rights reserved. All trademarks, copyrights and materials not owned by BNSF are the property of the cited source.</a:t>
            </a:r>
          </a:p>
        </p:txBody>
      </p:sp>
      <p:sp>
        <p:nvSpPr>
          <p:cNvPr id="10" name="Text Placeholder 8">
            <a:extLst>
              <a:ext uri="{FF2B5EF4-FFF2-40B4-BE49-F238E27FC236}">
                <a16:creationId xmlns:a16="http://schemas.microsoft.com/office/drawing/2014/main" id="{8DD9D8E0-100D-CA47-AC92-2F10E983D76C}"/>
              </a:ext>
            </a:extLst>
          </p:cNvPr>
          <p:cNvSpPr>
            <a:spLocks noGrp="1"/>
          </p:cNvSpPr>
          <p:nvPr>
            <p:ph type="body" sz="quarter" idx="10" hasCustomPrompt="1"/>
          </p:nvPr>
        </p:nvSpPr>
        <p:spPr>
          <a:xfrm>
            <a:off x="770392" y="2244913"/>
            <a:ext cx="9834660" cy="2983070"/>
          </a:xfrm>
          <a:prstGeom prst="rect">
            <a:avLst/>
          </a:prstGeom>
        </p:spPr>
        <p:txBody>
          <a:bodyPr>
            <a:noAutofit/>
          </a:bodyPr>
          <a:lstStyle>
            <a:lvl1pPr marL="0" indent="0">
              <a:lnSpc>
                <a:spcPct val="100000"/>
              </a:lnSpc>
              <a:spcBef>
                <a:spcPts val="0"/>
              </a:spcBef>
              <a:buNone/>
              <a:defRPr sz="6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The BNSF </a:t>
            </a:r>
            <a:br>
              <a:rPr lang="en-US" dirty="0"/>
            </a:br>
            <a:r>
              <a:rPr lang="en-US" dirty="0"/>
              <a:t>Presentation Title </a:t>
            </a:r>
            <a:br>
              <a:rPr lang="en-US" dirty="0"/>
            </a:br>
            <a:r>
              <a:rPr lang="en-US" dirty="0"/>
              <a:t>Goes Here</a:t>
            </a:r>
          </a:p>
        </p:txBody>
      </p:sp>
      <p:sp>
        <p:nvSpPr>
          <p:cNvPr id="13" name="Text Placeholder 11">
            <a:extLst>
              <a:ext uri="{FF2B5EF4-FFF2-40B4-BE49-F238E27FC236}">
                <a16:creationId xmlns:a16="http://schemas.microsoft.com/office/drawing/2014/main" id="{CB8ECB38-3B48-514B-92B5-6D9E047EBAD9}"/>
              </a:ext>
            </a:extLst>
          </p:cNvPr>
          <p:cNvSpPr>
            <a:spLocks noGrp="1"/>
          </p:cNvSpPr>
          <p:nvPr>
            <p:ph type="body" sz="quarter" idx="11" hasCustomPrompt="1"/>
          </p:nvPr>
        </p:nvSpPr>
        <p:spPr>
          <a:xfrm>
            <a:off x="770392" y="5931353"/>
            <a:ext cx="7819426" cy="366712"/>
          </a:xfrm>
          <a:prstGeom prst="rect">
            <a:avLst/>
          </a:prstGeom>
        </p:spPr>
        <p:txBody>
          <a:bodyPr lIns="0" tIns="0" rIns="0" bIns="0">
            <a:noAutofit/>
          </a:bodyPr>
          <a:lstStyle>
            <a:lvl1pPr marL="0" indent="0">
              <a:buNone/>
              <a:defRPr sz="1600" cap="all"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PRESENTER’S NAME | PRESENTER’S TITLE</a:t>
            </a:r>
          </a:p>
        </p:txBody>
      </p:sp>
      <p:sp>
        <p:nvSpPr>
          <p:cNvPr id="16" name="Text Placeholder 14">
            <a:extLst>
              <a:ext uri="{FF2B5EF4-FFF2-40B4-BE49-F238E27FC236}">
                <a16:creationId xmlns:a16="http://schemas.microsoft.com/office/drawing/2014/main" id="{8B47E18B-A115-C14D-8326-759A692E8EBC}"/>
              </a:ext>
            </a:extLst>
          </p:cNvPr>
          <p:cNvSpPr>
            <a:spLocks noGrp="1"/>
          </p:cNvSpPr>
          <p:nvPr>
            <p:ph type="body" sz="quarter" idx="12" hasCustomPrompt="1"/>
          </p:nvPr>
        </p:nvSpPr>
        <p:spPr>
          <a:xfrm>
            <a:off x="8686800" y="5941331"/>
            <a:ext cx="3000512" cy="356734"/>
          </a:xfrm>
          <a:prstGeom prst="rect">
            <a:avLst/>
          </a:prstGeom>
        </p:spPr>
        <p:txBody>
          <a:bodyPr lIns="0" tIns="0" rIns="0" bIns="0"/>
          <a:lstStyle>
            <a:lvl1pPr marL="0" indent="0" algn="r">
              <a:buNone/>
              <a:defRPr sz="1400" cap="all" baseline="0">
                <a:solidFill>
                  <a:schemeClr val="tx2"/>
                </a:solidFill>
              </a:defRPr>
            </a:lvl1pPr>
          </a:lstStyle>
          <a:p>
            <a:pPr lvl="0"/>
            <a:r>
              <a:rPr lang="en-US" dirty="0"/>
              <a:t>INSERT DATE HERE</a:t>
            </a:r>
          </a:p>
        </p:txBody>
      </p:sp>
      <p:cxnSp>
        <p:nvCxnSpPr>
          <p:cNvPr id="8" name="Straight Connector 7">
            <a:extLst>
              <a:ext uri="{FF2B5EF4-FFF2-40B4-BE49-F238E27FC236}">
                <a16:creationId xmlns:a16="http://schemas.microsoft.com/office/drawing/2014/main" id="{FDD3EC4A-6173-3D40-B38C-E793E7F7DD4F}"/>
              </a:ext>
            </a:extLst>
          </p:cNvPr>
          <p:cNvCxnSpPr>
            <a:cxnSpLocks/>
          </p:cNvCxnSpPr>
          <p:nvPr userDrawn="1"/>
        </p:nvCxnSpPr>
        <p:spPr>
          <a:xfrm flipH="1">
            <a:off x="739775" y="5805075"/>
            <a:ext cx="10947537" cy="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8014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rizonta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4219-9A51-9F43-A278-8421399439A5}"/>
              </a:ext>
            </a:extLst>
          </p:cNvPr>
          <p:cNvSpPr>
            <a:spLocks noGrp="1"/>
          </p:cNvSpPr>
          <p:nvPr>
            <p:ph type="title" hasCustomPrompt="1"/>
          </p:nvPr>
        </p:nvSpPr>
        <p:spPr>
          <a:xfrm>
            <a:off x="601844" y="859006"/>
            <a:ext cx="10512425" cy="506242"/>
          </a:xfrm>
        </p:spPr>
        <p:txBody>
          <a:bodyPr/>
          <a:lstStyle/>
          <a:p>
            <a:r>
              <a:rPr lang="en-US" dirty="0"/>
              <a:t>Slide Title Goes Here</a:t>
            </a:r>
          </a:p>
        </p:txBody>
      </p:sp>
      <p:sp>
        <p:nvSpPr>
          <p:cNvPr id="4" name="Text Placeholder 9">
            <a:extLst>
              <a:ext uri="{FF2B5EF4-FFF2-40B4-BE49-F238E27FC236}">
                <a16:creationId xmlns:a16="http://schemas.microsoft.com/office/drawing/2014/main" id="{60758182-F5FF-4C43-97BD-38D49C0DD830}"/>
              </a:ext>
            </a:extLst>
          </p:cNvPr>
          <p:cNvSpPr>
            <a:spLocks noGrp="1"/>
          </p:cNvSpPr>
          <p:nvPr>
            <p:ph type="body" sz="quarter" idx="11" hasCustomPrompt="1"/>
          </p:nvPr>
        </p:nvSpPr>
        <p:spPr>
          <a:xfrm>
            <a:off x="594199" y="1967327"/>
            <a:ext cx="10842356" cy="396875"/>
          </a:xfrm>
          <a:prstGeom prst="rect">
            <a:avLst/>
          </a:prstGeom>
        </p:spPr>
        <p:txBody>
          <a:bodyPr lIns="0" tIns="0" rIns="0" bIns="0"/>
          <a:lstStyle>
            <a:lvl1pPr marL="0" indent="0">
              <a:buNone/>
              <a:defRPr sz="1800" b="1">
                <a:solidFill>
                  <a:schemeClr val="tx2"/>
                </a:solidFill>
              </a:defRPr>
            </a:lvl1pPr>
          </a:lstStyle>
          <a:p>
            <a:pPr lvl="0"/>
            <a:r>
              <a:rPr lang="en-US" dirty="0"/>
              <a:t>Secondary Title Goes Here</a:t>
            </a:r>
          </a:p>
        </p:txBody>
      </p:sp>
      <p:sp>
        <p:nvSpPr>
          <p:cNvPr id="5" name="Text Placeholder 12">
            <a:extLst>
              <a:ext uri="{FF2B5EF4-FFF2-40B4-BE49-F238E27FC236}">
                <a16:creationId xmlns:a16="http://schemas.microsoft.com/office/drawing/2014/main" id="{935525D9-D8FF-9D47-9303-53F9B5AA76A1}"/>
              </a:ext>
            </a:extLst>
          </p:cNvPr>
          <p:cNvSpPr>
            <a:spLocks noGrp="1"/>
          </p:cNvSpPr>
          <p:nvPr>
            <p:ph type="body" sz="quarter" idx="12" hasCustomPrompt="1"/>
          </p:nvPr>
        </p:nvSpPr>
        <p:spPr>
          <a:xfrm>
            <a:off x="594199" y="2488763"/>
            <a:ext cx="10828924" cy="803275"/>
          </a:xfrm>
          <a:prstGeom prst="rect">
            <a:avLst/>
          </a:prstGeom>
        </p:spPr>
        <p:txBody>
          <a:bodyPr lIns="0" tIns="0" rIns="0" bIns="0"/>
          <a:lstStyle>
            <a:lvl1pPr marL="0" indent="0">
              <a:lnSpc>
                <a:spcPct val="100000"/>
              </a:lnSpc>
              <a:spcBef>
                <a:spcPts val="0"/>
              </a:spcBef>
              <a:buNone/>
              <a:defRPr sz="1800">
                <a:solidFill>
                  <a:schemeClr val="tx1"/>
                </a:solidFill>
              </a:defRPr>
            </a:lvl1pPr>
            <a:lvl2pPr>
              <a:defRPr sz="1800"/>
            </a:lvl2pPr>
            <a:lvl3pPr>
              <a:defRPr sz="1800"/>
            </a:lvl3pPr>
            <a:lvl4pPr>
              <a:defRPr sz="1800"/>
            </a:lvl4pPr>
            <a:lvl5pPr>
              <a:defRPr sz="1800"/>
            </a:lvl5pPr>
          </a:lstStyle>
          <a:p>
            <a:pPr>
              <a:spcAft>
                <a:spcPts val="1800"/>
              </a:spcAft>
            </a:pPr>
            <a:r>
              <a:rPr lang="en-US" dirty="0"/>
              <a:t>Body text goes here.</a:t>
            </a:r>
          </a:p>
        </p:txBody>
      </p:sp>
      <p:sp>
        <p:nvSpPr>
          <p:cNvPr id="6" name="Text Placeholder 14">
            <a:extLst>
              <a:ext uri="{FF2B5EF4-FFF2-40B4-BE49-F238E27FC236}">
                <a16:creationId xmlns:a16="http://schemas.microsoft.com/office/drawing/2014/main" id="{D1C5BEFC-3CFD-4447-BC57-AFB65B6BAA36}"/>
              </a:ext>
            </a:extLst>
          </p:cNvPr>
          <p:cNvSpPr>
            <a:spLocks noGrp="1"/>
          </p:cNvSpPr>
          <p:nvPr>
            <p:ph type="body" sz="quarter" idx="13" hasCustomPrompt="1"/>
          </p:nvPr>
        </p:nvSpPr>
        <p:spPr>
          <a:xfrm>
            <a:off x="594199" y="3329186"/>
            <a:ext cx="10825527" cy="1274762"/>
          </a:xfrm>
          <a:prstGeom prst="rect">
            <a:avLst/>
          </a:prstGeom>
        </p:spPr>
        <p:txBody>
          <a:bodyPr lIns="0" tIns="0" rIns="0" bIns="0"/>
          <a:lstStyle>
            <a:lvl1pPr marL="173736" indent="-173736">
              <a:lnSpc>
                <a:spcPct val="100000"/>
              </a:lnSpc>
              <a:spcBef>
                <a:spcPts val="0"/>
              </a:spcBef>
              <a:spcAft>
                <a:spcPts val="1800"/>
              </a:spcAft>
              <a:buClr>
                <a:schemeClr val="tx2"/>
              </a:buClr>
              <a:defRPr sz="1800"/>
            </a:lvl1pPr>
          </a:lstStyle>
          <a:p>
            <a:pPr lvl="0"/>
            <a:r>
              <a:rPr lang="en-US" dirty="0"/>
              <a:t>Insert bullets here.</a:t>
            </a:r>
          </a:p>
        </p:txBody>
      </p:sp>
      <p:cxnSp>
        <p:nvCxnSpPr>
          <p:cNvPr id="7" name="Straight Connector 6">
            <a:extLst>
              <a:ext uri="{FF2B5EF4-FFF2-40B4-BE49-F238E27FC236}">
                <a16:creationId xmlns:a16="http://schemas.microsoft.com/office/drawing/2014/main" id="{5DBAF08F-D5AA-5942-ACF8-80913D8BB936}"/>
              </a:ext>
            </a:extLst>
          </p:cNvPr>
          <p:cNvCxnSpPr>
            <a:cxnSpLocks/>
          </p:cNvCxnSpPr>
          <p:nvPr userDrawn="1"/>
        </p:nvCxnSpPr>
        <p:spPr>
          <a:xfrm flipH="1">
            <a:off x="608560" y="1421035"/>
            <a:ext cx="10835640" cy="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
        <p:nvSpPr>
          <p:cNvPr id="8"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305906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CCC3-5CCD-3145-9DE2-4BFC2D177A24}"/>
              </a:ext>
            </a:extLst>
          </p:cNvPr>
          <p:cNvSpPr>
            <a:spLocks noGrp="1"/>
          </p:cNvSpPr>
          <p:nvPr>
            <p:ph type="title" hasCustomPrompt="1"/>
          </p:nvPr>
        </p:nvSpPr>
        <p:spPr>
          <a:xfrm>
            <a:off x="718861" y="2159643"/>
            <a:ext cx="3149600" cy="3516475"/>
          </a:xfrm>
        </p:spPr>
        <p:txBody>
          <a:bodyPr anchor="t"/>
          <a:lstStyle/>
          <a:p>
            <a:r>
              <a:rPr lang="en-US" dirty="0"/>
              <a:t>Slide Title</a:t>
            </a:r>
            <a:br>
              <a:rPr lang="en-US" dirty="0"/>
            </a:br>
            <a:r>
              <a:rPr lang="en-US" dirty="0"/>
              <a:t>Goes Here</a:t>
            </a:r>
          </a:p>
        </p:txBody>
      </p:sp>
      <p:cxnSp>
        <p:nvCxnSpPr>
          <p:cNvPr id="5" name="Straight Connector 4">
            <a:extLst>
              <a:ext uri="{FF2B5EF4-FFF2-40B4-BE49-F238E27FC236}">
                <a16:creationId xmlns:a16="http://schemas.microsoft.com/office/drawing/2014/main" id="{380636BF-B02E-3141-BE6A-8B0A25D61CB1}"/>
              </a:ext>
            </a:extLst>
          </p:cNvPr>
          <p:cNvCxnSpPr>
            <a:cxnSpLocks/>
          </p:cNvCxnSpPr>
          <p:nvPr userDrawn="1"/>
        </p:nvCxnSpPr>
        <p:spPr>
          <a:xfrm>
            <a:off x="4060625" y="1518605"/>
            <a:ext cx="0" cy="419100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
        <p:nvSpPr>
          <p:cNvPr id="6" name="Text Placeholder 9">
            <a:extLst>
              <a:ext uri="{FF2B5EF4-FFF2-40B4-BE49-F238E27FC236}">
                <a16:creationId xmlns:a16="http://schemas.microsoft.com/office/drawing/2014/main" id="{EEBFAB94-0334-B348-ADB0-B383D082F6E6}"/>
              </a:ext>
            </a:extLst>
          </p:cNvPr>
          <p:cNvSpPr>
            <a:spLocks noGrp="1"/>
          </p:cNvSpPr>
          <p:nvPr>
            <p:ph type="body" sz="quarter" idx="11" hasCustomPrompt="1"/>
          </p:nvPr>
        </p:nvSpPr>
        <p:spPr>
          <a:xfrm>
            <a:off x="4544675" y="1814032"/>
            <a:ext cx="6925287" cy="396875"/>
          </a:xfrm>
          <a:prstGeom prst="rect">
            <a:avLst/>
          </a:prstGeom>
        </p:spPr>
        <p:txBody>
          <a:bodyPr lIns="0" tIns="0" rIns="0" bIns="0"/>
          <a:lstStyle>
            <a:lvl1pPr marL="0" indent="0">
              <a:buNone/>
              <a:defRPr sz="1800" b="1">
                <a:solidFill>
                  <a:schemeClr val="tx2"/>
                </a:solidFill>
              </a:defRPr>
            </a:lvl1pPr>
          </a:lstStyle>
          <a:p>
            <a:pPr lvl="0"/>
            <a:r>
              <a:rPr lang="en-US" dirty="0"/>
              <a:t>Secondary Title Goes Here</a:t>
            </a:r>
          </a:p>
        </p:txBody>
      </p:sp>
      <p:sp>
        <p:nvSpPr>
          <p:cNvPr id="7" name="Text Placeholder 14">
            <a:extLst>
              <a:ext uri="{FF2B5EF4-FFF2-40B4-BE49-F238E27FC236}">
                <a16:creationId xmlns:a16="http://schemas.microsoft.com/office/drawing/2014/main" id="{02C51B9D-E0B5-BC40-AAB2-1CB720F26253}"/>
              </a:ext>
            </a:extLst>
          </p:cNvPr>
          <p:cNvSpPr>
            <a:spLocks noGrp="1"/>
          </p:cNvSpPr>
          <p:nvPr>
            <p:ph type="body" sz="quarter" idx="12" hasCustomPrompt="1"/>
          </p:nvPr>
        </p:nvSpPr>
        <p:spPr>
          <a:xfrm>
            <a:off x="4544674" y="2410620"/>
            <a:ext cx="6925279" cy="3290095"/>
          </a:xfrm>
          <a:prstGeom prst="rect">
            <a:avLst/>
          </a:prstGeom>
        </p:spPr>
        <p:txBody>
          <a:bodyPr lIns="0" tIns="0" rIns="0" bIns="0"/>
          <a:lstStyle>
            <a:lvl1pPr marL="173736" indent="-173736">
              <a:lnSpc>
                <a:spcPct val="100000"/>
              </a:lnSpc>
              <a:spcBef>
                <a:spcPts val="0"/>
              </a:spcBef>
              <a:spcAft>
                <a:spcPts val="1800"/>
              </a:spcAft>
              <a:buClr>
                <a:schemeClr val="tx2"/>
              </a:buClr>
              <a:defRPr sz="1800"/>
            </a:lvl1pPr>
          </a:lstStyle>
          <a:p>
            <a:pPr lvl="0"/>
            <a:r>
              <a:rPr lang="en-US" dirty="0"/>
              <a:t>Insert bullets here.</a:t>
            </a:r>
          </a:p>
        </p:txBody>
      </p:sp>
      <p:sp>
        <p:nvSpPr>
          <p:cNvPr id="8"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392893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B72B-261A-B945-A530-83E01AC4E679}"/>
              </a:ext>
            </a:extLst>
          </p:cNvPr>
          <p:cNvSpPr>
            <a:spLocks noGrp="1"/>
          </p:cNvSpPr>
          <p:nvPr>
            <p:ph type="title" hasCustomPrompt="1"/>
          </p:nvPr>
        </p:nvSpPr>
        <p:spPr>
          <a:xfrm>
            <a:off x="718861" y="1480904"/>
            <a:ext cx="4767539" cy="1313181"/>
          </a:xfrm>
        </p:spPr>
        <p:txBody>
          <a:bodyPr anchor="b"/>
          <a:lstStyle/>
          <a:p>
            <a:r>
              <a:rPr lang="en-US" dirty="0"/>
              <a:t>Slide Title</a:t>
            </a:r>
            <a:br>
              <a:rPr lang="en-US" dirty="0"/>
            </a:br>
            <a:r>
              <a:rPr lang="en-US" dirty="0"/>
              <a:t>Goes Here</a:t>
            </a:r>
          </a:p>
        </p:txBody>
      </p:sp>
      <p:sp>
        <p:nvSpPr>
          <p:cNvPr id="4" name="Text Placeholder 10">
            <a:extLst>
              <a:ext uri="{FF2B5EF4-FFF2-40B4-BE49-F238E27FC236}">
                <a16:creationId xmlns:a16="http://schemas.microsoft.com/office/drawing/2014/main" id="{D7F7F6B6-0289-AE41-AC68-E6739893BD77}"/>
              </a:ext>
            </a:extLst>
          </p:cNvPr>
          <p:cNvSpPr>
            <a:spLocks noGrp="1"/>
          </p:cNvSpPr>
          <p:nvPr>
            <p:ph type="body" sz="quarter" idx="11" hasCustomPrompt="1"/>
          </p:nvPr>
        </p:nvSpPr>
        <p:spPr>
          <a:xfrm>
            <a:off x="718861" y="3117759"/>
            <a:ext cx="4767539" cy="2787529"/>
          </a:xfrm>
          <a:prstGeom prst="rect">
            <a:avLst/>
          </a:prstGeom>
        </p:spPr>
        <p:txBody>
          <a:bodyPr lIns="0" tIns="0" rIns="0" bIns="0"/>
          <a:lstStyle>
            <a:lvl1pPr marL="0" indent="0">
              <a:lnSpc>
                <a:spcPct val="100000"/>
              </a:lnSpc>
              <a:spcBef>
                <a:spcPts val="0"/>
              </a:spcBef>
              <a:spcAft>
                <a:spcPts val="1800"/>
              </a:spcAft>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a:spcAft>
                <a:spcPts val="1800"/>
              </a:spcAft>
            </a:pPr>
            <a:r>
              <a:rPr lang="en-US" dirty="0"/>
              <a:t>Body text goes here.</a:t>
            </a:r>
          </a:p>
        </p:txBody>
      </p:sp>
      <p:cxnSp>
        <p:nvCxnSpPr>
          <p:cNvPr id="5" name="Straight Connector 4">
            <a:extLst>
              <a:ext uri="{FF2B5EF4-FFF2-40B4-BE49-F238E27FC236}">
                <a16:creationId xmlns:a16="http://schemas.microsoft.com/office/drawing/2014/main" id="{3B7FB300-88C1-944B-9799-7106267EB42E}"/>
              </a:ext>
            </a:extLst>
          </p:cNvPr>
          <p:cNvCxnSpPr>
            <a:cxnSpLocks/>
          </p:cNvCxnSpPr>
          <p:nvPr userDrawn="1"/>
        </p:nvCxnSpPr>
        <p:spPr>
          <a:xfrm flipH="1">
            <a:off x="718862" y="2955925"/>
            <a:ext cx="4773168" cy="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
        <p:nvSpPr>
          <p:cNvPr id="7" name="Chart Placeholder 6">
            <a:extLst>
              <a:ext uri="{FF2B5EF4-FFF2-40B4-BE49-F238E27FC236}">
                <a16:creationId xmlns:a16="http://schemas.microsoft.com/office/drawing/2014/main" id="{E9E021A3-80D2-F04B-B530-FB7306B3544E}"/>
              </a:ext>
            </a:extLst>
          </p:cNvPr>
          <p:cNvSpPr>
            <a:spLocks noGrp="1"/>
          </p:cNvSpPr>
          <p:nvPr>
            <p:ph type="chart" sz="quarter" idx="12"/>
          </p:nvPr>
        </p:nvSpPr>
        <p:spPr>
          <a:xfrm>
            <a:off x="5883275" y="0"/>
            <a:ext cx="6305550" cy="6858000"/>
          </a:xfrm>
          <a:prstGeom prst="rect">
            <a:avLst/>
          </a:prstGeom>
        </p:spPr>
        <p:txBody>
          <a:bodyPr anchor="ctr" anchorCtr="1"/>
          <a:lstStyle>
            <a:lvl1pPr marL="0" indent="0" algn="ctr">
              <a:buNone/>
              <a:defRPr>
                <a:solidFill>
                  <a:schemeClr val="bg1"/>
                </a:solidFill>
              </a:defRPr>
            </a:lvl1pPr>
          </a:lstStyle>
          <a:p>
            <a:endParaRPr lang="en-US" dirty="0"/>
          </a:p>
        </p:txBody>
      </p:sp>
      <p:sp>
        <p:nvSpPr>
          <p:cNvPr id="9"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382599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B72B-261A-B945-A530-83E01AC4E679}"/>
              </a:ext>
            </a:extLst>
          </p:cNvPr>
          <p:cNvSpPr>
            <a:spLocks noGrp="1"/>
          </p:cNvSpPr>
          <p:nvPr>
            <p:ph type="title" hasCustomPrompt="1"/>
          </p:nvPr>
        </p:nvSpPr>
        <p:spPr>
          <a:xfrm>
            <a:off x="718861" y="1480904"/>
            <a:ext cx="5245100" cy="1313181"/>
          </a:xfrm>
        </p:spPr>
        <p:txBody>
          <a:bodyPr anchor="b"/>
          <a:lstStyle/>
          <a:p>
            <a:r>
              <a:rPr lang="en-US" dirty="0"/>
              <a:t>Picture Slide Title</a:t>
            </a:r>
            <a:br>
              <a:rPr lang="en-US" dirty="0"/>
            </a:br>
            <a:r>
              <a:rPr lang="en-US" dirty="0"/>
              <a:t>Goes Here</a:t>
            </a:r>
          </a:p>
        </p:txBody>
      </p:sp>
      <p:cxnSp>
        <p:nvCxnSpPr>
          <p:cNvPr id="6" name="Straight Connector 5">
            <a:extLst>
              <a:ext uri="{FF2B5EF4-FFF2-40B4-BE49-F238E27FC236}">
                <a16:creationId xmlns:a16="http://schemas.microsoft.com/office/drawing/2014/main" id="{10A542AD-088C-844A-BDB5-8FEDE8122263}"/>
              </a:ext>
            </a:extLst>
          </p:cNvPr>
          <p:cNvCxnSpPr>
            <a:cxnSpLocks/>
          </p:cNvCxnSpPr>
          <p:nvPr userDrawn="1"/>
        </p:nvCxnSpPr>
        <p:spPr>
          <a:xfrm flipH="1">
            <a:off x="718862" y="2955925"/>
            <a:ext cx="5375548" cy="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
        <p:nvSpPr>
          <p:cNvPr id="7" name="Text Placeholder 10">
            <a:extLst>
              <a:ext uri="{FF2B5EF4-FFF2-40B4-BE49-F238E27FC236}">
                <a16:creationId xmlns:a16="http://schemas.microsoft.com/office/drawing/2014/main" id="{B804B893-1456-5D45-A2A7-8AFC0ADA4AFF}"/>
              </a:ext>
            </a:extLst>
          </p:cNvPr>
          <p:cNvSpPr>
            <a:spLocks noGrp="1"/>
          </p:cNvSpPr>
          <p:nvPr>
            <p:ph type="body" sz="quarter" idx="11" hasCustomPrompt="1"/>
          </p:nvPr>
        </p:nvSpPr>
        <p:spPr>
          <a:xfrm>
            <a:off x="718861" y="3117759"/>
            <a:ext cx="5245100" cy="2787529"/>
          </a:xfrm>
          <a:prstGeom prst="rect">
            <a:avLst/>
          </a:prstGeom>
        </p:spPr>
        <p:txBody>
          <a:bodyPr lIns="0" tIns="0" rIns="0" bIns="0"/>
          <a:lstStyle>
            <a:lvl1pPr marL="0" indent="0">
              <a:lnSpc>
                <a:spcPct val="100000"/>
              </a:lnSpc>
              <a:spcBef>
                <a:spcPts val="0"/>
              </a:spcBef>
              <a:spcAft>
                <a:spcPts val="1800"/>
              </a:spcAft>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a:spcAft>
                <a:spcPts val="1800"/>
              </a:spcAft>
            </a:pPr>
            <a:r>
              <a:rPr lang="en-US" dirty="0"/>
              <a:t>Body text goes here.</a:t>
            </a:r>
          </a:p>
        </p:txBody>
      </p:sp>
      <p:sp>
        <p:nvSpPr>
          <p:cNvPr id="8" name="Picture Placeholder 16">
            <a:extLst>
              <a:ext uri="{FF2B5EF4-FFF2-40B4-BE49-F238E27FC236}">
                <a16:creationId xmlns:a16="http://schemas.microsoft.com/office/drawing/2014/main" id="{1C86AC8E-A726-FB47-A55B-3E55EE4F98EF}"/>
              </a:ext>
            </a:extLst>
          </p:cNvPr>
          <p:cNvSpPr>
            <a:spLocks noGrp="1"/>
          </p:cNvSpPr>
          <p:nvPr>
            <p:ph type="pic" sz="quarter" idx="12" hasCustomPrompt="1"/>
          </p:nvPr>
        </p:nvSpPr>
        <p:spPr>
          <a:xfrm>
            <a:off x="6702425" y="0"/>
            <a:ext cx="5486400" cy="6858000"/>
          </a:xfrm>
          <a:prstGeom prst="rect">
            <a:avLst/>
          </a:prstGeom>
        </p:spPr>
        <p:txBody>
          <a:bodyPr/>
          <a:lstStyle>
            <a:lvl1pPr marL="0" indent="0">
              <a:buNone/>
              <a:defRPr/>
            </a:lvl1pPr>
          </a:lstStyle>
          <a:p>
            <a:r>
              <a:rPr lang="en-US" dirty="0"/>
              <a:t>Insert Photo Here</a:t>
            </a:r>
          </a:p>
        </p:txBody>
      </p:sp>
      <p:sp>
        <p:nvSpPr>
          <p:cNvPr id="10"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113271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0371-3081-C34F-8CA3-7279A49D6724}"/>
              </a:ext>
            </a:extLst>
          </p:cNvPr>
          <p:cNvSpPr>
            <a:spLocks noGrp="1"/>
          </p:cNvSpPr>
          <p:nvPr>
            <p:ph type="title" hasCustomPrompt="1"/>
          </p:nvPr>
        </p:nvSpPr>
        <p:spPr>
          <a:xfrm>
            <a:off x="601844" y="859006"/>
            <a:ext cx="10512425" cy="506242"/>
          </a:xfrm>
        </p:spPr>
        <p:txBody>
          <a:bodyPr/>
          <a:lstStyle/>
          <a:p>
            <a:r>
              <a:rPr lang="en-US" dirty="0"/>
              <a:t>Slide Title Goes Here</a:t>
            </a:r>
          </a:p>
        </p:txBody>
      </p:sp>
      <p:cxnSp>
        <p:nvCxnSpPr>
          <p:cNvPr id="4" name="Straight Connector 3">
            <a:extLst>
              <a:ext uri="{FF2B5EF4-FFF2-40B4-BE49-F238E27FC236}">
                <a16:creationId xmlns:a16="http://schemas.microsoft.com/office/drawing/2014/main" id="{E1F1D96F-2162-0A40-A109-3BA5B6A43258}"/>
              </a:ext>
            </a:extLst>
          </p:cNvPr>
          <p:cNvCxnSpPr>
            <a:cxnSpLocks/>
          </p:cNvCxnSpPr>
          <p:nvPr userDrawn="1"/>
        </p:nvCxnSpPr>
        <p:spPr>
          <a:xfrm flipH="1">
            <a:off x="608560" y="1421035"/>
            <a:ext cx="10835640" cy="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
        <p:nvSpPr>
          <p:cNvPr id="6"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16597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Chart Slide">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2B84DCE3-2241-E54E-AC30-A3FDD8EF763D}"/>
              </a:ext>
            </a:extLst>
          </p:cNvPr>
          <p:cNvSpPr>
            <a:spLocks noGrp="1"/>
          </p:cNvSpPr>
          <p:nvPr>
            <p:ph type="chart" sz="quarter" idx="13"/>
          </p:nvPr>
        </p:nvSpPr>
        <p:spPr>
          <a:xfrm>
            <a:off x="0" y="2437486"/>
            <a:ext cx="12188825" cy="4420514"/>
          </a:xfrm>
          <a:prstGeom prst="rect">
            <a:avLst/>
          </a:prstGeom>
        </p:spPr>
        <p:txBody>
          <a:bodyPr anchor="ctr" anchorCtr="1"/>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DD420371-3081-C34F-8CA3-7279A49D6724}"/>
              </a:ext>
            </a:extLst>
          </p:cNvPr>
          <p:cNvSpPr>
            <a:spLocks noGrp="1"/>
          </p:cNvSpPr>
          <p:nvPr>
            <p:ph type="title" hasCustomPrompt="1"/>
          </p:nvPr>
        </p:nvSpPr>
        <p:spPr>
          <a:xfrm>
            <a:off x="601844" y="859006"/>
            <a:ext cx="10512425" cy="506242"/>
          </a:xfrm>
        </p:spPr>
        <p:txBody>
          <a:bodyPr/>
          <a:lstStyle/>
          <a:p>
            <a:r>
              <a:rPr lang="en-US" dirty="0"/>
              <a:t>Slide Title Goes Here</a:t>
            </a:r>
          </a:p>
        </p:txBody>
      </p:sp>
      <p:cxnSp>
        <p:nvCxnSpPr>
          <p:cNvPr id="4" name="Straight Connector 3">
            <a:extLst>
              <a:ext uri="{FF2B5EF4-FFF2-40B4-BE49-F238E27FC236}">
                <a16:creationId xmlns:a16="http://schemas.microsoft.com/office/drawing/2014/main" id="{E1F1D96F-2162-0A40-A109-3BA5B6A43258}"/>
              </a:ext>
            </a:extLst>
          </p:cNvPr>
          <p:cNvCxnSpPr>
            <a:cxnSpLocks/>
          </p:cNvCxnSpPr>
          <p:nvPr userDrawn="1"/>
        </p:nvCxnSpPr>
        <p:spPr>
          <a:xfrm flipH="1">
            <a:off x="608560" y="1421035"/>
            <a:ext cx="10835640" cy="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
        <p:nvSpPr>
          <p:cNvPr id="5" name="Text Placeholder 12">
            <a:extLst>
              <a:ext uri="{FF2B5EF4-FFF2-40B4-BE49-F238E27FC236}">
                <a16:creationId xmlns:a16="http://schemas.microsoft.com/office/drawing/2014/main" id="{5AA93F06-5BAA-8045-A48F-79B9E8942499}"/>
              </a:ext>
            </a:extLst>
          </p:cNvPr>
          <p:cNvSpPr>
            <a:spLocks noGrp="1"/>
          </p:cNvSpPr>
          <p:nvPr>
            <p:ph type="body" sz="quarter" idx="12" hasCustomPrompt="1"/>
          </p:nvPr>
        </p:nvSpPr>
        <p:spPr>
          <a:xfrm>
            <a:off x="599218" y="1527623"/>
            <a:ext cx="10828924" cy="803275"/>
          </a:xfrm>
          <a:prstGeom prst="rect">
            <a:avLst/>
          </a:prstGeom>
        </p:spPr>
        <p:txBody>
          <a:bodyPr lIns="0" tIns="0" rIns="0" bIns="0"/>
          <a:lstStyle>
            <a:lvl1pPr marL="0" indent="0">
              <a:lnSpc>
                <a:spcPct val="100000"/>
              </a:lnSpc>
              <a:spcBef>
                <a:spcPts val="0"/>
              </a:spcBef>
              <a:buNone/>
              <a:defRPr sz="1800">
                <a:solidFill>
                  <a:schemeClr val="tx1"/>
                </a:solidFill>
              </a:defRPr>
            </a:lvl1pPr>
            <a:lvl2pPr>
              <a:defRPr sz="1800"/>
            </a:lvl2pPr>
            <a:lvl3pPr>
              <a:defRPr sz="1800"/>
            </a:lvl3pPr>
            <a:lvl4pPr>
              <a:defRPr sz="1800"/>
            </a:lvl4pPr>
            <a:lvl5pPr>
              <a:defRPr sz="1800"/>
            </a:lvl5pPr>
          </a:lstStyle>
          <a:p>
            <a:pPr>
              <a:spcAft>
                <a:spcPts val="1800"/>
              </a:spcAft>
            </a:pPr>
            <a:r>
              <a:rPr lang="en-US" dirty="0"/>
              <a:t>Body text goes here.</a:t>
            </a:r>
          </a:p>
        </p:txBody>
      </p:sp>
      <p:sp>
        <p:nvSpPr>
          <p:cNvPr id="9"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327923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43B787-4803-1147-9980-C1439C592C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93"/>
            <a:ext cx="12188824" cy="6857107"/>
          </a:xfrm>
          <a:prstGeom prst="rect">
            <a:avLst/>
          </a:prstGeom>
        </p:spPr>
      </p:pic>
      <p:pic>
        <p:nvPicPr>
          <p:cNvPr id="5" name="Picture 4">
            <a:extLst>
              <a:ext uri="{FF2B5EF4-FFF2-40B4-BE49-F238E27FC236}">
                <a16:creationId xmlns:a16="http://schemas.microsoft.com/office/drawing/2014/main" id="{870A746E-D0D9-EB47-9530-729DF1FD08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3550" y="457436"/>
            <a:ext cx="1389888" cy="263677"/>
          </a:xfrm>
          <a:prstGeom prst="rect">
            <a:avLst/>
          </a:prstGeom>
        </p:spPr>
      </p:pic>
      <p:cxnSp>
        <p:nvCxnSpPr>
          <p:cNvPr id="6" name="Straight Connector 5">
            <a:extLst>
              <a:ext uri="{FF2B5EF4-FFF2-40B4-BE49-F238E27FC236}">
                <a16:creationId xmlns:a16="http://schemas.microsoft.com/office/drawing/2014/main" id="{A37B7942-1595-344E-AAB3-7A1B45F83002}"/>
              </a:ext>
            </a:extLst>
          </p:cNvPr>
          <p:cNvCxnSpPr>
            <a:cxnSpLocks/>
          </p:cNvCxnSpPr>
          <p:nvPr userDrawn="1"/>
        </p:nvCxnSpPr>
        <p:spPr>
          <a:xfrm flipH="1">
            <a:off x="6962500" y="4186165"/>
            <a:ext cx="4343400" cy="0"/>
          </a:xfrm>
          <a:prstGeom prst="line">
            <a:avLst/>
          </a:prstGeom>
          <a:noFill/>
          <a:ln w="25400" cap="rnd" cmpd="sng">
            <a:solidFill>
              <a:schemeClr val="accent1"/>
            </a:solidFill>
            <a:prstDash val="sysDot"/>
            <a:round/>
          </a:ln>
          <a:effectLst/>
        </p:spPr>
        <p:style>
          <a:lnRef idx="0">
            <a:scrgbClr r="0" g="0" b="0"/>
          </a:lnRef>
          <a:fillRef idx="0">
            <a:scrgbClr r="0" g="0" b="0"/>
          </a:fillRef>
          <a:effectRef idx="0">
            <a:scrgbClr r="0" g="0" b="0"/>
          </a:effectRef>
          <a:fontRef idx="none"/>
        </p:style>
      </p:cxnSp>
      <p:sp>
        <p:nvSpPr>
          <p:cNvPr id="8" name="Text Placeholder 12">
            <a:extLst>
              <a:ext uri="{FF2B5EF4-FFF2-40B4-BE49-F238E27FC236}">
                <a16:creationId xmlns:a16="http://schemas.microsoft.com/office/drawing/2014/main" id="{5DDBC323-6E8E-FD42-B5B6-5A9479D707FC}"/>
              </a:ext>
            </a:extLst>
          </p:cNvPr>
          <p:cNvSpPr>
            <a:spLocks noGrp="1"/>
          </p:cNvSpPr>
          <p:nvPr>
            <p:ph type="body" sz="quarter" idx="12" hasCustomPrompt="1"/>
          </p:nvPr>
        </p:nvSpPr>
        <p:spPr>
          <a:xfrm>
            <a:off x="6850297" y="4369145"/>
            <a:ext cx="5132437" cy="760413"/>
          </a:xfrm>
          <a:prstGeom prst="rect">
            <a:avLst/>
          </a:prstGeom>
        </p:spPr>
        <p:txBody>
          <a:bodyPr/>
          <a:lstStyle>
            <a:lvl1pPr marL="0" inden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Presenter’s Name</a:t>
            </a:r>
          </a:p>
        </p:txBody>
      </p:sp>
      <p:sp>
        <p:nvSpPr>
          <p:cNvPr id="9" name="Title 1">
            <a:extLst>
              <a:ext uri="{FF2B5EF4-FFF2-40B4-BE49-F238E27FC236}">
                <a16:creationId xmlns:a16="http://schemas.microsoft.com/office/drawing/2014/main" id="{F81594AA-D704-664E-8722-FC89A896E053}"/>
              </a:ext>
            </a:extLst>
          </p:cNvPr>
          <p:cNvSpPr>
            <a:spLocks noGrp="1"/>
          </p:cNvSpPr>
          <p:nvPr>
            <p:ph type="title" hasCustomPrompt="1"/>
          </p:nvPr>
        </p:nvSpPr>
        <p:spPr>
          <a:xfrm>
            <a:off x="6944660" y="1878264"/>
            <a:ext cx="5038074" cy="2176272"/>
          </a:xfrm>
        </p:spPr>
        <p:txBody>
          <a:bodyPr anchor="b"/>
          <a:lstStyle>
            <a:lvl1pPr>
              <a:lnSpc>
                <a:spcPct val="100000"/>
              </a:lnSpc>
              <a:defRPr sz="6000">
                <a:solidFill>
                  <a:schemeClr val="bg1"/>
                </a:solidFill>
              </a:defRPr>
            </a:lvl1pPr>
          </a:lstStyle>
          <a:p>
            <a:r>
              <a:rPr lang="en-US" dirty="0"/>
              <a:t>Section Title </a:t>
            </a:r>
            <a:br>
              <a:rPr lang="en-US" dirty="0"/>
            </a:br>
            <a:r>
              <a:rPr lang="en-US" dirty="0"/>
              <a:t>Goes Here</a:t>
            </a:r>
          </a:p>
        </p:txBody>
      </p:sp>
      <p:sp>
        <p:nvSpPr>
          <p:cNvPr id="11"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91946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C63068-0044-A248-9DAF-278CB1BDF1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86"/>
            <a:ext cx="12188823" cy="6856212"/>
          </a:xfrm>
          <a:prstGeom prst="rect">
            <a:avLst/>
          </a:prstGeom>
        </p:spPr>
      </p:pic>
      <p:pic>
        <p:nvPicPr>
          <p:cNvPr id="12" name="Picture 11">
            <a:extLst>
              <a:ext uri="{FF2B5EF4-FFF2-40B4-BE49-F238E27FC236}">
                <a16:creationId xmlns:a16="http://schemas.microsoft.com/office/drawing/2014/main" id="{046B36F1-AB50-914E-9FC0-8F5418162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19020" y="2611782"/>
            <a:ext cx="5593355" cy="1061121"/>
          </a:xfrm>
          <a:prstGeom prst="rect">
            <a:avLst/>
          </a:prstGeom>
        </p:spPr>
      </p:pic>
    </p:spTree>
    <p:extLst>
      <p:ext uri="{BB962C8B-B14F-4D97-AF65-F5344CB8AC3E}">
        <p14:creationId xmlns:p14="http://schemas.microsoft.com/office/powerpoint/2010/main" val="281738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63849CA6-6E99-5C4D-BD45-5869FE5B78CF}"/>
              </a:ext>
            </a:extLst>
          </p:cNvPr>
          <p:cNvSpPr>
            <a:spLocks noGrp="1"/>
          </p:cNvSpPr>
          <p:nvPr>
            <p:ph type="title"/>
          </p:nvPr>
        </p:nvSpPr>
        <p:spPr>
          <a:xfrm>
            <a:off x="601844" y="859006"/>
            <a:ext cx="10512425" cy="506242"/>
          </a:xfrm>
          <a:prstGeom prst="rect">
            <a:avLst/>
          </a:prstGeom>
        </p:spPr>
        <p:txBody>
          <a:bodyPr vert="horz" lIns="0" tIns="0" rIns="0" bIns="0" rtlCol="0" anchor="b" anchorCtr="0">
            <a:noAutofit/>
          </a:bodyPr>
          <a:lstStyle/>
          <a:p>
            <a:r>
              <a:rPr lang="en-US" dirty="0"/>
              <a:t>Slide Title Goes Here</a:t>
            </a:r>
          </a:p>
        </p:txBody>
      </p:sp>
      <p:pic>
        <p:nvPicPr>
          <p:cNvPr id="7" name="Picture 6">
            <a:extLst>
              <a:ext uri="{FF2B5EF4-FFF2-40B4-BE49-F238E27FC236}">
                <a16:creationId xmlns:a16="http://schemas.microsoft.com/office/drawing/2014/main" id="{390BEF8B-6AED-7545-A7B7-DC6039A7022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63550" y="453231"/>
            <a:ext cx="1391461" cy="263975"/>
          </a:xfrm>
          <a:prstGeom prst="rect">
            <a:avLst/>
          </a:prstGeom>
        </p:spPr>
      </p:pic>
      <p:sp>
        <p:nvSpPr>
          <p:cNvPr id="10" name="Slide Number Placeholder 3">
            <a:extLst>
              <a:ext uri="{FF2B5EF4-FFF2-40B4-BE49-F238E27FC236}">
                <a16:creationId xmlns:a16="http://schemas.microsoft.com/office/drawing/2014/main" id="{5B86E5A3-DE9B-F640-AB10-3F43CE4AE411}"/>
              </a:ext>
            </a:extLst>
          </p:cNvPr>
          <p:cNvSpPr>
            <a:spLocks noGrp="1"/>
          </p:cNvSpPr>
          <p:nvPr>
            <p:ph type="sldNum" sz="quarter" idx="4"/>
          </p:nvPr>
        </p:nvSpPr>
        <p:spPr>
          <a:xfrm>
            <a:off x="103735" y="6376029"/>
            <a:ext cx="2741612" cy="364496"/>
          </a:xfrm>
          <a:prstGeom prst="rect">
            <a:avLst/>
          </a:prstGeom>
        </p:spPr>
        <p:txBody>
          <a:bodyPr vert="horz" lIns="91440" tIns="45720" rIns="91440" bIns="45720" rtlCol="0" anchor="ctr"/>
          <a:lstStyle>
            <a:lvl1pPr algn="l">
              <a:defRPr sz="1000" b="1">
                <a:solidFill>
                  <a:schemeClr val="tx2"/>
                </a:solidFill>
              </a:defRPr>
            </a:lvl1pPr>
          </a:lstStyle>
          <a:p>
            <a:fld id="{4EC3D0FA-FABB-704A-87A8-B8F3DCB8F060}" type="slidenum">
              <a:rPr lang="en-US" smtClean="0"/>
              <a:pPr/>
              <a:t>‹#›</a:t>
            </a:fld>
            <a:endParaRPr lang="en-US" dirty="0"/>
          </a:p>
        </p:txBody>
      </p:sp>
    </p:spTree>
    <p:extLst>
      <p:ext uri="{BB962C8B-B14F-4D97-AF65-F5344CB8AC3E}">
        <p14:creationId xmlns:p14="http://schemas.microsoft.com/office/powerpoint/2010/main" val="2259053486"/>
      </p:ext>
    </p:extLst>
  </p:cSld>
  <p:clrMap bg1="lt1" tx1="dk1" bg2="lt2" tx2="dk2" accent1="accent1" accent2="accent2" accent3="accent3" accent4="accent4" accent5="accent5" accent6="accent6" hlink="hlink" folHlink="folHlink"/>
  <p:sldLayoutIdLst>
    <p:sldLayoutId id="2147483671" r:id="rId1"/>
    <p:sldLayoutId id="2147483682" r:id="rId2"/>
    <p:sldLayoutId id="2147483683" r:id="rId3"/>
    <p:sldLayoutId id="2147483684" r:id="rId4"/>
    <p:sldLayoutId id="2147483686" r:id="rId5"/>
    <p:sldLayoutId id="2147483685" r:id="rId6"/>
    <p:sldLayoutId id="2147483689" r:id="rId7"/>
    <p:sldLayoutId id="2147483687" r:id="rId8"/>
    <p:sldLayoutId id="2147483679" r:id="rId9"/>
  </p:sldLayoutIdLst>
  <p:hf hdr="0" ftr="0" dt="0"/>
  <p:txStyles>
    <p:titleStyle>
      <a:lvl1pPr algn="l" defTabSz="457200" rtl="0" eaLnBrk="1" latinLnBrk="0" hangingPunct="1">
        <a:spcBef>
          <a:spcPct val="0"/>
        </a:spcBef>
        <a:buNone/>
        <a:defRPr sz="31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F58A4-A6DA-6745-8B63-066CE370110C}"/>
              </a:ext>
            </a:extLst>
          </p:cNvPr>
          <p:cNvSpPr>
            <a:spLocks noGrp="1"/>
          </p:cNvSpPr>
          <p:nvPr>
            <p:ph type="body" sz="quarter" idx="10"/>
          </p:nvPr>
        </p:nvSpPr>
        <p:spPr>
          <a:xfrm>
            <a:off x="770392" y="2244913"/>
            <a:ext cx="10513304" cy="2983070"/>
          </a:xfrm>
        </p:spPr>
        <p:txBody>
          <a:bodyPr/>
          <a:lstStyle/>
          <a:p>
            <a:r>
              <a:rPr lang="en-US" dirty="0"/>
              <a:t>AAR Open Top Loading Rules</a:t>
            </a:r>
          </a:p>
        </p:txBody>
      </p:sp>
      <p:sp>
        <p:nvSpPr>
          <p:cNvPr id="3" name="Text Placeholder 2">
            <a:extLst>
              <a:ext uri="{FF2B5EF4-FFF2-40B4-BE49-F238E27FC236}">
                <a16:creationId xmlns:a16="http://schemas.microsoft.com/office/drawing/2014/main" id="{75CCD283-CD3D-024E-ADB8-15591B31F020}"/>
              </a:ext>
            </a:extLst>
          </p:cNvPr>
          <p:cNvSpPr>
            <a:spLocks noGrp="1"/>
          </p:cNvSpPr>
          <p:nvPr>
            <p:ph type="body" sz="quarter" idx="11"/>
          </p:nvPr>
        </p:nvSpPr>
        <p:spPr>
          <a:xfrm>
            <a:off x="770392" y="5931353"/>
            <a:ext cx="8675360" cy="366712"/>
          </a:xfrm>
        </p:spPr>
        <p:txBody>
          <a:bodyPr/>
          <a:lstStyle/>
          <a:p>
            <a:r>
              <a:rPr lang="en-US" dirty="0"/>
              <a:t>Scott vangosen	</a:t>
            </a:r>
            <a:r>
              <a:rPr lang="en-US" dirty="0" err="1"/>
              <a:t>sr</a:t>
            </a:r>
            <a:r>
              <a:rPr lang="en-US" dirty="0"/>
              <a:t> manager load and ride solutions--open top loads</a:t>
            </a:r>
          </a:p>
        </p:txBody>
      </p:sp>
      <p:sp>
        <p:nvSpPr>
          <p:cNvPr id="4" name="Text Placeholder 3">
            <a:extLst>
              <a:ext uri="{FF2B5EF4-FFF2-40B4-BE49-F238E27FC236}">
                <a16:creationId xmlns:a16="http://schemas.microsoft.com/office/drawing/2014/main" id="{ADEEA2ED-1EEC-AA4B-A55A-995230282926}"/>
              </a:ext>
            </a:extLst>
          </p:cNvPr>
          <p:cNvSpPr>
            <a:spLocks noGrp="1"/>
          </p:cNvSpPr>
          <p:nvPr>
            <p:ph type="body" sz="quarter" idx="12"/>
          </p:nvPr>
        </p:nvSpPr>
        <p:spPr/>
        <p:txBody>
          <a:bodyPr/>
          <a:lstStyle/>
          <a:p>
            <a:r>
              <a:rPr lang="en-US" dirty="0"/>
              <a:t>May 20, 2025</a:t>
            </a:r>
          </a:p>
        </p:txBody>
      </p:sp>
    </p:spTree>
    <p:extLst>
      <p:ext uri="{BB962C8B-B14F-4D97-AF65-F5344CB8AC3E}">
        <p14:creationId xmlns:p14="http://schemas.microsoft.com/office/powerpoint/2010/main" val="41524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Section 1 Securement</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3046112"/>
          </a:xfrm>
        </p:spPr>
        <p:txBody>
          <a:bodyPr/>
          <a:lstStyle/>
          <a:p>
            <a:r>
              <a:rPr lang="en-US" dirty="0"/>
              <a:t>3.4.3.1 Regardless of vacant space across a car, the load must be secured to prevent any portion of the load from shifting, resulting in a potential off-balance condition and/or displacement of the load from the car.</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10</a:t>
            </a:fld>
            <a:endParaRPr lang="en-US" dirty="0"/>
          </a:p>
        </p:txBody>
      </p:sp>
      <p:pic>
        <p:nvPicPr>
          <p:cNvPr id="3" name="Picture 4">
            <a:extLst>
              <a:ext uri="{FF2B5EF4-FFF2-40B4-BE49-F238E27FC236}">
                <a16:creationId xmlns:a16="http://schemas.microsoft.com/office/drawing/2014/main" id="{2BCE0000-8406-E55A-F53B-B1744401AE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939"/>
          <a:stretch/>
        </p:blipFill>
        <p:spPr bwMode="auto">
          <a:xfrm>
            <a:off x="3661148" y="3041007"/>
            <a:ext cx="4866527" cy="381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2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Transformers</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p:txBody>
          <a:bodyPr/>
          <a:lstStyle/>
          <a:p>
            <a:r>
              <a:rPr lang="en-US" dirty="0"/>
              <a:t>How are they secured?</a:t>
            </a:r>
          </a:p>
        </p:txBody>
      </p:sp>
      <p:sp>
        <p:nvSpPr>
          <p:cNvPr id="5" name="Text Placeholder 4">
            <a:extLst>
              <a:ext uri="{FF2B5EF4-FFF2-40B4-BE49-F238E27FC236}">
                <a16:creationId xmlns:a16="http://schemas.microsoft.com/office/drawing/2014/main" id="{C0DAE086-E604-8C44-8F13-10ACB9AED065}"/>
              </a:ext>
            </a:extLst>
          </p:cNvPr>
          <p:cNvSpPr>
            <a:spLocks noGrp="1"/>
          </p:cNvSpPr>
          <p:nvPr>
            <p:ph type="body" sz="quarter" idx="12"/>
          </p:nvPr>
        </p:nvSpPr>
        <p:spPr/>
        <p:txBody>
          <a:bodyPr/>
          <a:lstStyle/>
          <a:p>
            <a:r>
              <a:rPr lang="en-US" dirty="0"/>
              <a:t>What is used for vertical securement?</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p:txBody>
          <a:bodyPr/>
          <a:lstStyle/>
          <a:p>
            <a:endParaRPr lang="en-US"/>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11</a:t>
            </a:fld>
            <a:endParaRPr lang="en-US" dirty="0"/>
          </a:p>
        </p:txBody>
      </p:sp>
      <p:pic>
        <p:nvPicPr>
          <p:cNvPr id="8" name="Picture 7" descr="A train with a large machine on it&#10;&#10;AI-generated content may be incorrect.">
            <a:extLst>
              <a:ext uri="{FF2B5EF4-FFF2-40B4-BE49-F238E27FC236}">
                <a16:creationId xmlns:a16="http://schemas.microsoft.com/office/drawing/2014/main" id="{A44FA5F8-6592-ACE9-664F-DCBCDF435E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39191" y="3577626"/>
            <a:ext cx="4080535" cy="3060401"/>
          </a:xfrm>
          <a:prstGeom prst="rect">
            <a:avLst/>
          </a:prstGeom>
        </p:spPr>
      </p:pic>
      <p:pic>
        <p:nvPicPr>
          <p:cNvPr id="10" name="Picture 9" descr="A train with a container on it&#10;&#10;AI-generated content may be incorrect.">
            <a:extLst>
              <a:ext uri="{FF2B5EF4-FFF2-40B4-BE49-F238E27FC236}">
                <a16:creationId xmlns:a16="http://schemas.microsoft.com/office/drawing/2014/main" id="{DE1A2ECE-3226-0E97-D709-A87EF2CC489D}"/>
              </a:ext>
            </a:extLst>
          </p:cNvPr>
          <p:cNvPicPr>
            <a:picLocks noChangeAspect="1"/>
          </p:cNvPicPr>
          <p:nvPr/>
        </p:nvPicPr>
        <p:blipFill>
          <a:blip r:embed="rId3" cstate="email">
            <a:extLst>
              <a:ext uri="{28A0092B-C50C-407E-A947-70E740481C1C}">
                <a14:useLocalDpi xmlns:a14="http://schemas.microsoft.com/office/drawing/2010/main" val="0"/>
              </a:ext>
            </a:extLst>
          </a:blip>
          <a:srcRect t="8065" r="8081" b="25718"/>
          <a:stretch/>
        </p:blipFill>
        <p:spPr>
          <a:xfrm>
            <a:off x="594199" y="3572538"/>
            <a:ext cx="5664376" cy="3060401"/>
          </a:xfrm>
          <a:prstGeom prst="rect">
            <a:avLst/>
          </a:prstGeom>
        </p:spPr>
      </p:pic>
      <p:pic>
        <p:nvPicPr>
          <p:cNvPr id="12" name="Picture 11" descr="A metal plate with holes&#10;&#10;AI-generated content may be incorrect.">
            <a:extLst>
              <a:ext uri="{FF2B5EF4-FFF2-40B4-BE49-F238E27FC236}">
                <a16:creationId xmlns:a16="http://schemas.microsoft.com/office/drawing/2014/main" id="{70610B4B-59BE-1E92-84F9-BFF9F8E1CB2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6411" y="2443551"/>
            <a:ext cx="5752163" cy="4314122"/>
          </a:xfrm>
          <a:prstGeom prst="rect">
            <a:avLst/>
          </a:prstGeom>
        </p:spPr>
      </p:pic>
    </p:spTree>
    <p:extLst>
      <p:ext uri="{BB962C8B-B14F-4D97-AF65-F5344CB8AC3E}">
        <p14:creationId xmlns:p14="http://schemas.microsoft.com/office/powerpoint/2010/main" val="2314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Ballast / Counterweight</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p:txBody>
          <a:bodyPr/>
          <a:lstStyle/>
          <a:p>
            <a:r>
              <a:rPr lang="en-US" dirty="0"/>
              <a:t>How is it secured?</a:t>
            </a:r>
          </a:p>
        </p:txBody>
      </p:sp>
      <p:sp>
        <p:nvSpPr>
          <p:cNvPr id="5" name="Text Placeholder 4">
            <a:extLst>
              <a:ext uri="{FF2B5EF4-FFF2-40B4-BE49-F238E27FC236}">
                <a16:creationId xmlns:a16="http://schemas.microsoft.com/office/drawing/2014/main" id="{C0DAE086-E604-8C44-8F13-10ACB9AED065}"/>
              </a:ext>
            </a:extLst>
          </p:cNvPr>
          <p:cNvSpPr>
            <a:spLocks noGrp="1"/>
          </p:cNvSpPr>
          <p:nvPr>
            <p:ph type="body" sz="quarter" idx="12"/>
          </p:nvPr>
        </p:nvSpPr>
        <p:spPr/>
        <p:txBody>
          <a:bodyPr/>
          <a:lstStyle/>
          <a:p>
            <a:endParaRPr lang="en-US" dirty="0"/>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200" y="3329186"/>
            <a:ext cx="5748658" cy="3263638"/>
          </a:xfrm>
        </p:spPr>
        <p:txBody>
          <a:bodyPr/>
          <a:lstStyle/>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12</a:t>
            </a:fld>
            <a:endParaRPr lang="en-US" dirty="0"/>
          </a:p>
        </p:txBody>
      </p:sp>
      <p:pic>
        <p:nvPicPr>
          <p:cNvPr id="8" name="Picture 7" descr="A close-up of a train&#10;&#10;AI-generated content may be incorrect.">
            <a:extLst>
              <a:ext uri="{FF2B5EF4-FFF2-40B4-BE49-F238E27FC236}">
                <a16:creationId xmlns:a16="http://schemas.microsoft.com/office/drawing/2014/main" id="{17731F59-C1C1-9DE3-60CB-A3DFA352659A}"/>
              </a:ext>
            </a:extLst>
          </p:cNvPr>
          <p:cNvPicPr>
            <a:picLocks noChangeAspect="1"/>
          </p:cNvPicPr>
          <p:nvPr/>
        </p:nvPicPr>
        <p:blipFill>
          <a:blip r:embed="rId3" cstate="email">
            <a:extLst>
              <a:ext uri="{28A0092B-C50C-407E-A947-70E740481C1C}">
                <a14:useLocalDpi xmlns:a14="http://schemas.microsoft.com/office/drawing/2010/main" val="0"/>
              </a:ext>
            </a:extLst>
          </a:blip>
          <a:srcRect l="14598" b="11515"/>
          <a:stretch/>
        </p:blipFill>
        <p:spPr>
          <a:xfrm>
            <a:off x="4583853" y="2080038"/>
            <a:ext cx="5682897" cy="4416011"/>
          </a:xfrm>
          <a:prstGeom prst="rect">
            <a:avLst/>
          </a:prstGeom>
        </p:spPr>
      </p:pic>
    </p:spTree>
    <p:extLst>
      <p:ext uri="{BB962C8B-B14F-4D97-AF65-F5344CB8AC3E}">
        <p14:creationId xmlns:p14="http://schemas.microsoft.com/office/powerpoint/2010/main" val="205410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39A1-4B9F-6145-9642-7E05C9965F8F}"/>
              </a:ext>
            </a:extLst>
          </p:cNvPr>
          <p:cNvSpPr>
            <a:spLocks noGrp="1"/>
          </p:cNvSpPr>
          <p:nvPr>
            <p:ph type="title"/>
          </p:nvPr>
        </p:nvSpPr>
        <p:spPr/>
        <p:txBody>
          <a:bodyPr/>
          <a:lstStyle/>
          <a:p>
            <a:r>
              <a:rPr lang="en-US" dirty="0"/>
              <a:t>What is a dimensional load?</a:t>
            </a:r>
          </a:p>
        </p:txBody>
      </p:sp>
      <p:sp>
        <p:nvSpPr>
          <p:cNvPr id="4" name="Text Placeholder 3">
            <a:extLst>
              <a:ext uri="{FF2B5EF4-FFF2-40B4-BE49-F238E27FC236}">
                <a16:creationId xmlns:a16="http://schemas.microsoft.com/office/drawing/2014/main" id="{EF683F00-7C0E-8346-B82F-F2E308074B42}"/>
              </a:ext>
            </a:extLst>
          </p:cNvPr>
          <p:cNvSpPr>
            <a:spLocks noGrp="1"/>
          </p:cNvSpPr>
          <p:nvPr>
            <p:ph type="body" sz="quarter" idx="11"/>
          </p:nvPr>
        </p:nvSpPr>
        <p:spPr>
          <a:xfrm>
            <a:off x="718861" y="3022508"/>
            <a:ext cx="5824814" cy="3835491"/>
          </a:xfrm>
        </p:spPr>
        <p:txBody>
          <a:bodyPr/>
          <a:lstStyle/>
          <a:p>
            <a:pPr>
              <a:spcAft>
                <a:spcPts val="400"/>
              </a:spcAft>
            </a:pPr>
            <a:r>
              <a:rPr lang="en-US" sz="1600" dirty="0"/>
              <a:t>	Per AAR:</a:t>
            </a:r>
          </a:p>
          <a:p>
            <a:pPr>
              <a:spcAft>
                <a:spcPts val="400"/>
              </a:spcAft>
            </a:pPr>
            <a:r>
              <a:rPr lang="en-US" sz="1600" dirty="0"/>
              <a:t>Any load that exceeds </a:t>
            </a:r>
          </a:p>
          <a:p>
            <a:pPr marL="285750" indent="-285750">
              <a:spcAft>
                <a:spcPts val="400"/>
              </a:spcAft>
              <a:buFont typeface="Arial" panose="020B0604020202020204" pitchFamily="34" charset="0"/>
              <a:buChar char="•"/>
            </a:pPr>
            <a:r>
              <a:rPr lang="en-US" sz="1600" dirty="0"/>
              <a:t>10 ft. 8 in. wide</a:t>
            </a:r>
          </a:p>
          <a:p>
            <a:pPr marL="285750" indent="-285750">
              <a:spcAft>
                <a:spcPts val="400"/>
              </a:spcAft>
              <a:buFont typeface="Arial" panose="020B0604020202020204" pitchFamily="34" charset="0"/>
              <a:buChar char="•"/>
            </a:pPr>
            <a:r>
              <a:rPr lang="en-US" sz="1600" dirty="0"/>
              <a:t>15 ft. 1 in. ATR</a:t>
            </a:r>
          </a:p>
          <a:p>
            <a:pPr>
              <a:spcAft>
                <a:spcPts val="400"/>
              </a:spcAft>
            </a:pPr>
            <a:r>
              <a:rPr lang="en-US" sz="1600" dirty="0"/>
              <a:t>Any load that extends past the end sill or side sill of carrying car</a:t>
            </a:r>
          </a:p>
          <a:p>
            <a:pPr>
              <a:spcAft>
                <a:spcPts val="600"/>
              </a:spcAft>
            </a:pPr>
            <a:endParaRPr lang="en-US" sz="1600" dirty="0"/>
          </a:p>
          <a:p>
            <a:pPr>
              <a:spcAft>
                <a:spcPts val="400"/>
              </a:spcAft>
            </a:pPr>
            <a:r>
              <a:rPr lang="en-US" sz="1600" dirty="0"/>
              <a:t>		Per BNSF:</a:t>
            </a:r>
          </a:p>
          <a:p>
            <a:pPr>
              <a:spcAft>
                <a:spcPts val="400"/>
              </a:spcAft>
            </a:pPr>
            <a:r>
              <a:rPr lang="en-US" sz="1600" dirty="0"/>
              <a:t>	Any load that exceeds</a:t>
            </a:r>
          </a:p>
          <a:p>
            <a:pPr marL="742950" lvl="1" indent="-285750">
              <a:spcAft>
                <a:spcPts val="400"/>
              </a:spcAft>
              <a:buFont typeface="Arial" panose="020B0604020202020204" pitchFamily="34" charset="0"/>
              <a:buChar char="•"/>
            </a:pPr>
            <a:r>
              <a:rPr lang="en-US" sz="1600" dirty="0"/>
              <a:t>11 ft. wide</a:t>
            </a:r>
          </a:p>
          <a:p>
            <a:pPr marL="742950" lvl="1" indent="-285750">
              <a:spcAft>
                <a:spcPts val="400"/>
              </a:spcAft>
              <a:buFont typeface="Arial" panose="020B0604020202020204" pitchFamily="34" charset="0"/>
              <a:buChar char="•"/>
            </a:pPr>
            <a:r>
              <a:rPr lang="en-US" sz="1600" dirty="0"/>
              <a:t>17 ft. ATR</a:t>
            </a:r>
          </a:p>
          <a:p>
            <a:pPr>
              <a:spcAft>
                <a:spcPts val="400"/>
              </a:spcAft>
            </a:pPr>
            <a:r>
              <a:rPr lang="en-US" sz="1600" dirty="0"/>
              <a:t>	Any load that extends past the end sill of car</a:t>
            </a:r>
          </a:p>
          <a:p>
            <a:pPr>
              <a:spcAft>
                <a:spcPts val="600"/>
              </a:spcAft>
            </a:pPr>
            <a:endParaRPr lang="en-US" sz="1600" dirty="0"/>
          </a:p>
        </p:txBody>
      </p:sp>
      <p:sp>
        <p:nvSpPr>
          <p:cNvPr id="6"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13</a:t>
            </a:fld>
            <a:endParaRPr lang="en-US" dirty="0"/>
          </a:p>
        </p:txBody>
      </p:sp>
      <p:pic>
        <p:nvPicPr>
          <p:cNvPr id="7" name="Picture 6">
            <a:extLst>
              <a:ext uri="{FF2B5EF4-FFF2-40B4-BE49-F238E27FC236}">
                <a16:creationId xmlns:a16="http://schemas.microsoft.com/office/drawing/2014/main" id="{1E29568D-B729-8F29-0E73-33D0D443D65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669637" y="1104900"/>
            <a:ext cx="5519188" cy="5021577"/>
          </a:xfrm>
          <a:prstGeom prst="rect">
            <a:avLst/>
          </a:prstGeom>
        </p:spPr>
      </p:pic>
    </p:spTree>
    <p:extLst>
      <p:ext uri="{BB962C8B-B14F-4D97-AF65-F5344CB8AC3E}">
        <p14:creationId xmlns:p14="http://schemas.microsoft.com/office/powerpoint/2010/main" val="14189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fade">
                                      <p:cBhvr>
                                        <p:cTn id="3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Load Restraint</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1274762"/>
          </a:xfrm>
        </p:spPr>
        <p:txBody>
          <a:bodyPr/>
          <a:lstStyle/>
          <a:p>
            <a:r>
              <a:rPr lang="en-US" dirty="0"/>
              <a:t>5.2 Load Restraint Application	Any load in which the vertical point of contact is over 1 in. above rail car floor is considered an eccentrically loaded weld.		See Appendix D, Table D.3.1</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14</a:t>
            </a:fld>
            <a:endParaRPr lang="en-US" dirty="0"/>
          </a:p>
        </p:txBody>
      </p:sp>
      <p:pic>
        <p:nvPicPr>
          <p:cNvPr id="5" name="Picture 4">
            <a:extLst>
              <a:ext uri="{FF2B5EF4-FFF2-40B4-BE49-F238E27FC236}">
                <a16:creationId xmlns:a16="http://schemas.microsoft.com/office/drawing/2014/main" id="{C2E8F0D3-3F3F-DFBC-9ECC-2A2BFBE6ED7A}"/>
              </a:ext>
            </a:extLst>
          </p:cNvPr>
          <p:cNvPicPr>
            <a:picLocks noChangeAspect="1"/>
          </p:cNvPicPr>
          <p:nvPr/>
        </p:nvPicPr>
        <p:blipFill>
          <a:blip r:embed="rId3"/>
          <a:stretch>
            <a:fillRect/>
          </a:stretch>
        </p:blipFill>
        <p:spPr>
          <a:xfrm>
            <a:off x="926627" y="3708598"/>
            <a:ext cx="9862857" cy="3070758"/>
          </a:xfrm>
          <a:prstGeom prst="rect">
            <a:avLst/>
          </a:prstGeom>
        </p:spPr>
      </p:pic>
    </p:spTree>
    <p:extLst>
      <p:ext uri="{BB962C8B-B14F-4D97-AF65-F5344CB8AC3E}">
        <p14:creationId xmlns:p14="http://schemas.microsoft.com/office/powerpoint/2010/main" val="276252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Load Restraint Requirements 	</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05261"/>
            <a:ext cx="10825527" cy="909439"/>
          </a:xfrm>
        </p:spPr>
        <p:txBody>
          <a:bodyPr/>
          <a:lstStyle/>
          <a:p>
            <a:r>
              <a:rPr lang="en-US" dirty="0"/>
              <a:t>5.3.1 When a specific figure is not involved the load restraint values shown in Table 5.1 must be observed..</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15</a:t>
            </a:fld>
            <a:endParaRPr lang="en-US" dirty="0"/>
          </a:p>
        </p:txBody>
      </p:sp>
      <p:pic>
        <p:nvPicPr>
          <p:cNvPr id="5" name="Picture 4">
            <a:extLst>
              <a:ext uri="{FF2B5EF4-FFF2-40B4-BE49-F238E27FC236}">
                <a16:creationId xmlns:a16="http://schemas.microsoft.com/office/drawing/2014/main" id="{B3A6173C-5AB8-88C1-BD1B-B237E2EEB853}"/>
              </a:ext>
            </a:extLst>
          </p:cNvPr>
          <p:cNvPicPr>
            <a:picLocks noChangeAspect="1"/>
          </p:cNvPicPr>
          <p:nvPr/>
        </p:nvPicPr>
        <p:blipFill>
          <a:blip r:embed="rId2"/>
          <a:stretch>
            <a:fillRect/>
          </a:stretch>
        </p:blipFill>
        <p:spPr>
          <a:xfrm>
            <a:off x="2102776" y="3357248"/>
            <a:ext cx="7983271" cy="3400425"/>
          </a:xfrm>
          <a:prstGeom prst="rect">
            <a:avLst/>
          </a:prstGeom>
        </p:spPr>
      </p:pic>
    </p:spTree>
    <p:extLst>
      <p:ext uri="{BB962C8B-B14F-4D97-AF65-F5344CB8AC3E}">
        <p14:creationId xmlns:p14="http://schemas.microsoft.com/office/powerpoint/2010/main" val="184758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5.7 Securement of Parts, Accessories, and Returnable Dunnage</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785614"/>
          </a:xfrm>
        </p:spPr>
        <p:txBody>
          <a:bodyPr/>
          <a:lstStyle/>
          <a:p>
            <a:pPr marL="173736" marR="0" lvl="0" indent="-173736" algn="l" defTabSz="457200" rtl="0" eaLnBrk="1" fontAlgn="auto" latinLnBrk="0" hangingPunct="1">
              <a:lnSpc>
                <a:spcPct val="100000"/>
              </a:lnSpc>
              <a:spcBef>
                <a:spcPts val="0"/>
              </a:spcBef>
              <a:spcAft>
                <a:spcPts val="1800"/>
              </a:spcAft>
              <a:buClr>
                <a:srgbClr val="F85D13"/>
              </a:buClr>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5.7.1 All attached parts or accessories of a load and returnable dunnage must be adequately secured to prevent loosening, damage, or loss in transit.</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16</a:t>
            </a:fld>
            <a:endParaRPr lang="en-US" dirty="0"/>
          </a:p>
        </p:txBody>
      </p:sp>
      <p:sp>
        <p:nvSpPr>
          <p:cNvPr id="3" name="Text Placeholder 3">
            <a:extLst>
              <a:ext uri="{FF2B5EF4-FFF2-40B4-BE49-F238E27FC236}">
                <a16:creationId xmlns:a16="http://schemas.microsoft.com/office/drawing/2014/main" id="{6CD63977-C83A-364F-B943-A38C4F1F86CE}"/>
              </a:ext>
            </a:extLst>
          </p:cNvPr>
          <p:cNvSpPr txBox="1">
            <a:spLocks/>
          </p:cNvSpPr>
          <p:nvPr/>
        </p:nvSpPr>
        <p:spPr>
          <a:xfrm>
            <a:off x="436878" y="3422329"/>
            <a:ext cx="10842356" cy="396875"/>
          </a:xfrm>
          <a:prstGeom prst="rect">
            <a:avLst/>
          </a:prstGeom>
        </p:spPr>
        <p:txBody>
          <a:bodyPr lIns="0" tIns="0" rIns="0" bIns="0"/>
          <a:lstStyle>
            <a:lvl1pPr marL="0" indent="0" algn="l" defTabSz="457200" rtl="0" eaLnBrk="1" latinLnBrk="0" hangingPunct="1">
              <a:spcBef>
                <a:spcPct val="20000"/>
              </a:spcBef>
              <a:buFont typeface="Arial"/>
              <a:buNone/>
              <a:defRPr sz="1800" b="1"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5.7.2 Crated Material</a:t>
            </a:r>
          </a:p>
        </p:txBody>
      </p:sp>
      <p:sp>
        <p:nvSpPr>
          <p:cNvPr id="5" name="Text Placeholder 5">
            <a:extLst>
              <a:ext uri="{FF2B5EF4-FFF2-40B4-BE49-F238E27FC236}">
                <a16:creationId xmlns:a16="http://schemas.microsoft.com/office/drawing/2014/main" id="{9C8D2F39-2F83-4638-3771-56672FD4E720}"/>
              </a:ext>
            </a:extLst>
          </p:cNvPr>
          <p:cNvSpPr txBox="1">
            <a:spLocks/>
          </p:cNvSpPr>
          <p:nvPr/>
        </p:nvSpPr>
        <p:spPr>
          <a:xfrm>
            <a:off x="602613" y="3970495"/>
            <a:ext cx="10825527" cy="1173005"/>
          </a:xfrm>
          <a:prstGeom prst="rect">
            <a:avLst/>
          </a:prstGeom>
        </p:spPr>
        <p:txBody>
          <a:bodyPr lIns="0" tIns="0" rIns="0" bIns="0"/>
          <a:lstStyle>
            <a:lvl1pPr marL="173736" indent="-173736" algn="l" defTabSz="457200" rtl="0" eaLnBrk="1" latinLnBrk="0" hangingPunct="1">
              <a:lnSpc>
                <a:spcPct val="100000"/>
              </a:lnSpc>
              <a:spcBef>
                <a:spcPts val="0"/>
              </a:spcBef>
              <a:spcAft>
                <a:spcPts val="1800"/>
              </a:spcAft>
              <a:buClr>
                <a:schemeClr val="tx2"/>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85D13"/>
              </a:buClr>
              <a:defRPr/>
            </a:pPr>
            <a:r>
              <a:rPr lang="en-US" dirty="0">
                <a:solidFill>
                  <a:prstClr val="black"/>
                </a:solidFill>
              </a:rPr>
              <a:t>5.7.2.1 Structural integrity of box, crate, or container must be sufficient to withstand securement to the car and to retain its contents while enduring shocks typical of the commercial rail environment.</a:t>
            </a:r>
          </a:p>
          <a:p>
            <a:pPr>
              <a:buClr>
                <a:srgbClr val="F85D13"/>
              </a:buClr>
              <a:defRPr/>
            </a:pPr>
            <a:r>
              <a:rPr lang="en-US" dirty="0"/>
              <a:t>If crates are to be stacked, bottom crates must be able to support the additional weight.</a:t>
            </a:r>
          </a:p>
        </p:txBody>
      </p:sp>
    </p:spTree>
    <p:extLst>
      <p:ext uri="{BB962C8B-B14F-4D97-AF65-F5344CB8AC3E}">
        <p14:creationId xmlns:p14="http://schemas.microsoft.com/office/powerpoint/2010/main" val="77605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Machines and other lading with moving parts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3565158"/>
          </a:xfrm>
        </p:spPr>
        <p:txBody>
          <a:bodyPr/>
          <a:lstStyle/>
          <a:p>
            <a:r>
              <a:rPr lang="en-US" dirty="0"/>
              <a:t>6.1.1 Machinery with rotating or swinging portions must have those components tied down to the car or machine to prevent rotation, swing-out, or displacement.  Any locking devices that might be provided on the machine must be engaged.</a:t>
            </a:r>
          </a:p>
          <a:p>
            <a:r>
              <a:rPr lang="en-US" dirty="0"/>
              <a:t>6.1.2 Telescoping booms and outriggers must be fully retracted and locked.</a:t>
            </a:r>
          </a:p>
          <a:p>
            <a:r>
              <a:rPr lang="en-US" dirty="0"/>
              <a:t>6.2 Any objects subject to rotating or swinging and having protruding appurtenances that could swing beyond the car’s vertical plane or beyond the shipment’s clearance profile must be secured to prevent such movement.</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17</a:t>
            </a:fld>
            <a:endParaRPr lang="en-US" dirty="0"/>
          </a:p>
        </p:txBody>
      </p:sp>
    </p:spTree>
    <p:extLst>
      <p:ext uri="{BB962C8B-B14F-4D97-AF65-F5344CB8AC3E}">
        <p14:creationId xmlns:p14="http://schemas.microsoft.com/office/powerpoint/2010/main" val="38666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Attachment of Securement	</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5"/>
            <a:ext cx="10825527" cy="3862189"/>
          </a:xfrm>
        </p:spPr>
        <p:txBody>
          <a:bodyPr/>
          <a:lstStyle/>
          <a:p>
            <a:r>
              <a:rPr lang="en-US" dirty="0"/>
              <a:t>14.1 Securement items must not be attached to or interfere with a car’s safety appliances, which include handholds, handrails, ladders, walkways, handbrakes or wheels, coupler operating levers, etc.</a:t>
            </a:r>
          </a:p>
          <a:p>
            <a:r>
              <a:rPr lang="en-US" dirty="0"/>
              <a:t>14.4 Any points of attachment must be at least as strong as the securement being attached.</a:t>
            </a:r>
          </a:p>
          <a:p>
            <a:r>
              <a:rPr lang="en-US" dirty="0"/>
              <a:t>14.8 It is prohibited to make holes in any structural member of the car, such as center, side, and end sills, corner posts, top chord angles, car side stakes, and other structural members of the car’s underframe, without explicit permission from the car owner, and then only to the extend permitted by the </a:t>
            </a:r>
            <a:r>
              <a:rPr lang="en-US" i="1" dirty="0"/>
              <a:t>AAR Interchange Rules.</a:t>
            </a:r>
          </a:p>
          <a:p>
            <a:r>
              <a:rPr lang="en-US" dirty="0"/>
              <a:t>14.9 Making holes or slots in heavy duty flatcars may be done only with explicit permission from the car owner.  For other cars, every effort must be made to avoid cutting unnecessary holes or slots and to confine them to the minimum number and dimensions required to secure the load.</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18</a:t>
            </a:fld>
            <a:endParaRPr lang="en-US" dirty="0"/>
          </a:p>
        </p:txBody>
      </p:sp>
    </p:spTree>
    <p:extLst>
      <p:ext uri="{BB962C8B-B14F-4D97-AF65-F5344CB8AC3E}">
        <p14:creationId xmlns:p14="http://schemas.microsoft.com/office/powerpoint/2010/main" val="411580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Welding of Securement		</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890390"/>
          </a:xfrm>
        </p:spPr>
        <p:txBody>
          <a:bodyPr/>
          <a:lstStyle/>
          <a:p>
            <a:r>
              <a:rPr lang="en-US" dirty="0"/>
              <a:t>14.13.1 The quality of welding performed is the responsibility of the organization and its contractors and they shall perform whatever tests are necessary to meet the requirements of American Welding Society (AWS) D15.1, Railroad Welding Specification for Cars and Locomotives.</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19</a:t>
            </a:fld>
            <a:endParaRPr lang="en-US" dirty="0"/>
          </a:p>
        </p:txBody>
      </p:sp>
      <p:pic>
        <p:nvPicPr>
          <p:cNvPr id="2050" name="Picture 2">
            <a:extLst>
              <a:ext uri="{FF2B5EF4-FFF2-40B4-BE49-F238E27FC236}">
                <a16:creationId xmlns:a16="http://schemas.microsoft.com/office/drawing/2014/main" id="{2FC6EB4E-4457-2861-7E52-3F9D3D9B058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069" t="1351" r="5058" b="50209"/>
          <a:stretch/>
        </p:blipFill>
        <p:spPr bwMode="auto">
          <a:xfrm>
            <a:off x="2390956" y="3365285"/>
            <a:ext cx="6934200" cy="3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3F3184FB-A147-F8A3-804F-AD882FA4F99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882" t="51394" r="5297" b="1309"/>
          <a:stretch/>
        </p:blipFill>
        <p:spPr bwMode="auto">
          <a:xfrm>
            <a:off x="2390956" y="3362161"/>
            <a:ext cx="7110443" cy="34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5">
            <a:extLst>
              <a:ext uri="{FF2B5EF4-FFF2-40B4-BE49-F238E27FC236}">
                <a16:creationId xmlns:a16="http://schemas.microsoft.com/office/drawing/2014/main" id="{0B9DCED4-4443-91C8-81E3-9D1EBA680BEC}"/>
              </a:ext>
            </a:extLst>
          </p:cNvPr>
          <p:cNvSpPr txBox="1">
            <a:spLocks/>
          </p:cNvSpPr>
          <p:nvPr/>
        </p:nvSpPr>
        <p:spPr>
          <a:xfrm>
            <a:off x="594198" y="2430713"/>
            <a:ext cx="10825527" cy="890390"/>
          </a:xfrm>
          <a:prstGeom prst="rect">
            <a:avLst/>
          </a:prstGeom>
        </p:spPr>
        <p:txBody>
          <a:bodyPr lIns="0" tIns="0" rIns="0" bIns="0"/>
          <a:lstStyle>
            <a:lvl1pPr marL="173736" indent="-173736" algn="l" defTabSz="457200" rtl="0" eaLnBrk="1" latinLnBrk="0" hangingPunct="1">
              <a:lnSpc>
                <a:spcPct val="100000"/>
              </a:lnSpc>
              <a:spcBef>
                <a:spcPts val="0"/>
              </a:spcBef>
              <a:spcAft>
                <a:spcPts val="1800"/>
              </a:spcAft>
              <a:buClr>
                <a:schemeClr val="tx2"/>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14.13.3 Welding of any load anchors and/or securement items must be performed by a welder certified in accordance with applicable AAR specification or with AWS D15.1.</a:t>
            </a:r>
          </a:p>
          <a:p>
            <a:endParaRPr lang="en-US" dirty="0"/>
          </a:p>
        </p:txBody>
      </p:sp>
    </p:spTree>
    <p:extLst>
      <p:ext uri="{BB962C8B-B14F-4D97-AF65-F5344CB8AC3E}">
        <p14:creationId xmlns:p14="http://schemas.microsoft.com/office/powerpoint/2010/main" val="421008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p:txBody>
          <a:bodyPr/>
          <a:lstStyle/>
          <a:p>
            <a:r>
              <a:rPr lang="en-US" sz="1800" dirty="0"/>
              <a:t>Section 1 Inspection &amp; Compliance</a:t>
            </a:r>
            <a:endParaRPr lang="en-US" dirty="0"/>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3329186"/>
            <a:ext cx="10825527" cy="3227062"/>
          </a:xfrm>
        </p:spPr>
        <p:txBody>
          <a:bodyPr/>
          <a:lstStyle/>
          <a:p>
            <a:r>
              <a:rPr lang="en-US" sz="1800" dirty="0"/>
              <a:t>General Rule 1.1.1 These rules provide the requirements for loading and securing cargo on open top railcars for safe movement over North American Railroads</a:t>
            </a:r>
          </a:p>
          <a:p>
            <a:r>
              <a:rPr lang="en-US" sz="1800" dirty="0"/>
              <a:t>General Rule 1.1.5 These rules are considered to be minimum requirements.  Any deviation that results in a reduction of these requirements will be considered a loading rule violation.  Additional packaging material and/or securement may be added at the discretion of the shipper or consignee’s requirements provided the additional dunnage does not compromise load securement or contribute to unsafe operations</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a:t>
            </a:fld>
            <a:endParaRPr lang="en-US" dirty="0"/>
          </a:p>
        </p:txBody>
      </p:sp>
    </p:spTree>
    <p:extLst>
      <p:ext uri="{BB962C8B-B14F-4D97-AF65-F5344CB8AC3E}">
        <p14:creationId xmlns:p14="http://schemas.microsoft.com/office/powerpoint/2010/main" val="331731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Welding of Securement		</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890390"/>
          </a:xfrm>
        </p:spPr>
        <p:txBody>
          <a:bodyPr/>
          <a:lstStyle/>
          <a:p>
            <a:r>
              <a:rPr lang="en-US" dirty="0"/>
              <a:t>When/where is welding not acceptable?</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20</a:t>
            </a:fld>
            <a:endParaRPr lang="en-US" dirty="0"/>
          </a:p>
        </p:txBody>
      </p:sp>
      <p:pic>
        <p:nvPicPr>
          <p:cNvPr id="8" name="Picture 7">
            <a:extLst>
              <a:ext uri="{FF2B5EF4-FFF2-40B4-BE49-F238E27FC236}">
                <a16:creationId xmlns:a16="http://schemas.microsoft.com/office/drawing/2014/main" id="{68EF2747-3EB2-6FF5-99B3-38D7E612BA07}"/>
              </a:ext>
            </a:extLst>
          </p:cNvPr>
          <p:cNvPicPr>
            <a:picLocks noChangeAspect="1"/>
          </p:cNvPicPr>
          <p:nvPr/>
        </p:nvPicPr>
        <p:blipFill>
          <a:blip r:embed="rId3"/>
          <a:stretch>
            <a:fillRect/>
          </a:stretch>
        </p:blipFill>
        <p:spPr>
          <a:xfrm>
            <a:off x="1686214" y="2794831"/>
            <a:ext cx="8816396" cy="4047737"/>
          </a:xfrm>
          <a:prstGeom prst="rect">
            <a:avLst/>
          </a:prstGeom>
        </p:spPr>
      </p:pic>
    </p:spTree>
    <p:extLst>
      <p:ext uri="{BB962C8B-B14F-4D97-AF65-F5344CB8AC3E}">
        <p14:creationId xmlns:p14="http://schemas.microsoft.com/office/powerpoint/2010/main" val="9541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Idler Cars	</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2938264"/>
          </a:xfrm>
        </p:spPr>
        <p:txBody>
          <a:bodyPr/>
          <a:lstStyle/>
          <a:p>
            <a:r>
              <a:rPr lang="en-US" dirty="0"/>
              <a:t>28.1 Idler cars must be used when a load projects beyond the end sill of a carrying car, or cars, or when necessary to space two carrying cars.</a:t>
            </a:r>
          </a:p>
          <a:p>
            <a:r>
              <a:rPr lang="en-US" dirty="0"/>
              <a:t>28.2.1 Sufficient clearance must be provided when loading to maintain a 4 in. vertical clearance between load and any part of the idler car or dunnage…</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21</a:t>
            </a:fld>
            <a:endParaRPr lang="en-US" dirty="0"/>
          </a:p>
        </p:txBody>
      </p:sp>
    </p:spTree>
    <p:extLst>
      <p:ext uri="{BB962C8B-B14F-4D97-AF65-F5344CB8AC3E}">
        <p14:creationId xmlns:p14="http://schemas.microsoft.com/office/powerpoint/2010/main" val="219487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Loads on one car overhanging one or both ends of car</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1274762"/>
          </a:xfrm>
        </p:spPr>
        <p:txBody>
          <a:bodyPr/>
          <a:lstStyle/>
          <a:p>
            <a:r>
              <a:rPr lang="en-US" dirty="0"/>
              <a:t>29.2 Length of load or width of overhanging portion of load, as calculated in Figs. 29.1 and 29.2, must not be exceeded.</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22</a:t>
            </a:fld>
            <a:endParaRPr lang="en-US" dirty="0"/>
          </a:p>
        </p:txBody>
      </p:sp>
      <p:pic>
        <p:nvPicPr>
          <p:cNvPr id="5" name="Picture 4">
            <a:extLst>
              <a:ext uri="{FF2B5EF4-FFF2-40B4-BE49-F238E27FC236}">
                <a16:creationId xmlns:a16="http://schemas.microsoft.com/office/drawing/2014/main" id="{87BED77E-C89E-F394-89E8-0053D1F5D950}"/>
              </a:ext>
            </a:extLst>
          </p:cNvPr>
          <p:cNvPicPr>
            <a:picLocks noChangeAspect="1"/>
          </p:cNvPicPr>
          <p:nvPr/>
        </p:nvPicPr>
        <p:blipFill>
          <a:blip r:embed="rId2"/>
          <a:stretch>
            <a:fillRect/>
          </a:stretch>
        </p:blipFill>
        <p:spPr>
          <a:xfrm>
            <a:off x="2400540" y="2718093"/>
            <a:ext cx="8713729" cy="3828528"/>
          </a:xfrm>
          <a:prstGeom prst="rect">
            <a:avLst/>
          </a:prstGeom>
        </p:spPr>
      </p:pic>
      <p:pic>
        <p:nvPicPr>
          <p:cNvPr id="9" name="Picture 8">
            <a:extLst>
              <a:ext uri="{FF2B5EF4-FFF2-40B4-BE49-F238E27FC236}">
                <a16:creationId xmlns:a16="http://schemas.microsoft.com/office/drawing/2014/main" id="{CB4B5A85-46EC-009B-FF34-7C5842DF2ECE}"/>
              </a:ext>
            </a:extLst>
          </p:cNvPr>
          <p:cNvPicPr>
            <a:picLocks noChangeAspect="1"/>
          </p:cNvPicPr>
          <p:nvPr/>
        </p:nvPicPr>
        <p:blipFill>
          <a:blip r:embed="rId3"/>
          <a:stretch>
            <a:fillRect/>
          </a:stretch>
        </p:blipFill>
        <p:spPr>
          <a:xfrm>
            <a:off x="2400540" y="2679113"/>
            <a:ext cx="8795106" cy="4078560"/>
          </a:xfrm>
          <a:prstGeom prst="rect">
            <a:avLst/>
          </a:prstGeom>
        </p:spPr>
      </p:pic>
    </p:spTree>
    <p:extLst>
      <p:ext uri="{BB962C8B-B14F-4D97-AF65-F5344CB8AC3E}">
        <p14:creationId xmlns:p14="http://schemas.microsoft.com/office/powerpoint/2010/main" val="32587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Loads on two or more cars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4195564"/>
          </a:xfrm>
        </p:spPr>
        <p:txBody>
          <a:bodyPr/>
          <a:lstStyle/>
          <a:p>
            <a:r>
              <a:rPr lang="en-US" dirty="0"/>
              <a:t>30.1 Unless otherwise specified in a figure, loads long enough to be supported by more than one car require the use of pivoting bolsters that must be fabricated to support the load.</a:t>
            </a:r>
          </a:p>
          <a:p>
            <a:pPr>
              <a:spcAft>
                <a:spcPts val="0"/>
              </a:spcAft>
            </a:pPr>
            <a:r>
              <a:rPr lang="en-US" dirty="0"/>
              <a:t>30.10.1 Pivoting Bolsters</a:t>
            </a:r>
          </a:p>
          <a:p>
            <a:pPr lvl="1"/>
            <a:r>
              <a:rPr lang="en-US" sz="1800" dirty="0"/>
              <a:t>Vertical restraint between cargo and top plates must be 15% of the cargo weight with a min of 50,000 lbs.</a:t>
            </a:r>
          </a:p>
          <a:p>
            <a:pPr lvl="1"/>
            <a:r>
              <a:rPr lang="en-US" sz="1800" dirty="0"/>
              <a:t>Lateral restraint between cargo and top plates must be 75% of cargo weight</a:t>
            </a:r>
          </a:p>
          <a:p>
            <a:pPr lvl="1"/>
            <a:r>
              <a:rPr lang="en-US" sz="1800" dirty="0"/>
              <a:t>Longitudinal restraint (fixed bolster) Top plate to cargo must be 300% of cargo weight with a max of 1,500,000 lbs.</a:t>
            </a:r>
          </a:p>
          <a:p>
            <a:pPr lvl="1"/>
            <a:r>
              <a:rPr lang="en-US" sz="1800" dirty="0"/>
              <a:t>Longitudinal restraint (sliding bolster) Top plate to cargo must be 50% of cargo weight</a:t>
            </a:r>
          </a:p>
          <a:p>
            <a:pPr marL="173736" marR="0" lvl="0" indent="-173736" algn="l" defTabSz="457200" rtl="0" eaLnBrk="1" fontAlgn="auto" latinLnBrk="0" hangingPunct="1">
              <a:lnSpc>
                <a:spcPct val="100000"/>
              </a:lnSpc>
              <a:spcBef>
                <a:spcPts val="0"/>
              </a:spcBef>
              <a:spcAft>
                <a:spcPts val="1800"/>
              </a:spcAft>
              <a:buClr>
                <a:srgbClr val="F85D13"/>
              </a:buClr>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1800"/>
              </a:spcAft>
              <a:buClr>
                <a:srgbClr val="F85D13"/>
              </a:buClr>
              <a:buSzTx/>
              <a:buNone/>
              <a:tabLst/>
              <a:defRPr/>
            </a:pPr>
            <a:r>
              <a:rPr lang="en-US" sz="1600" i="1" dirty="0">
                <a:solidFill>
                  <a:prstClr val="black"/>
                </a:solidFill>
              </a:rPr>
              <a:t>If the two bolstered cars are not coupled together, both bolsters must be designed as fixed bolsters and the min strength must be 300% of cargo and trailing railcar weight, with a max of 1,750,000 lbs. for each bolster</a:t>
            </a:r>
            <a:endParaRPr kumimoji="0" lang="en-US" sz="1600" b="0" i="1" u="none" strike="noStrike" kern="1200" cap="none" spc="0" normalizeH="0" baseline="0" noProof="0" dirty="0">
              <a:ln>
                <a:noFill/>
              </a:ln>
              <a:solidFill>
                <a:prstClr val="black"/>
              </a:solidFill>
              <a:effectLst/>
              <a:uLnTx/>
              <a:uFillTx/>
              <a:latin typeface="Arial"/>
              <a:ea typeface="+mn-ea"/>
              <a:cs typeface="Arial"/>
            </a:endParaRPr>
          </a:p>
          <a:p>
            <a:pPr marL="457200" lvl="1" indent="0">
              <a:buNone/>
            </a:pPr>
            <a:endParaRPr lang="en-US" sz="1800"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23</a:t>
            </a:fld>
            <a:endParaRPr lang="en-US" dirty="0"/>
          </a:p>
        </p:txBody>
      </p:sp>
    </p:spTree>
    <p:extLst>
      <p:ext uri="{BB962C8B-B14F-4D97-AF65-F5344CB8AC3E}">
        <p14:creationId xmlns:p14="http://schemas.microsoft.com/office/powerpoint/2010/main" val="346764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24</a:t>
            </a:fld>
            <a:endParaRPr lang="en-US" dirty="0"/>
          </a:p>
        </p:txBody>
      </p:sp>
      <p:pic>
        <p:nvPicPr>
          <p:cNvPr id="6" name="Picture 5">
            <a:extLst>
              <a:ext uri="{FF2B5EF4-FFF2-40B4-BE49-F238E27FC236}">
                <a16:creationId xmlns:a16="http://schemas.microsoft.com/office/drawing/2014/main" id="{5F4E5FA6-5284-F71E-DCC1-1D1FDE7C7338}"/>
              </a:ext>
            </a:extLst>
          </p:cNvPr>
          <p:cNvPicPr>
            <a:picLocks noChangeAspect="1"/>
          </p:cNvPicPr>
          <p:nvPr/>
        </p:nvPicPr>
        <p:blipFill>
          <a:blip r:embed="rId2"/>
          <a:srcRect t="3333"/>
          <a:stretch/>
        </p:blipFill>
        <p:spPr>
          <a:xfrm>
            <a:off x="451514" y="0"/>
            <a:ext cx="4974617" cy="6858000"/>
          </a:xfrm>
          <a:prstGeom prst="rect">
            <a:avLst/>
          </a:prstGeom>
        </p:spPr>
      </p:pic>
      <p:pic>
        <p:nvPicPr>
          <p:cNvPr id="9" name="Picture 8">
            <a:extLst>
              <a:ext uri="{FF2B5EF4-FFF2-40B4-BE49-F238E27FC236}">
                <a16:creationId xmlns:a16="http://schemas.microsoft.com/office/drawing/2014/main" id="{7C530BA2-190F-A2C8-487F-C1AA59356837}"/>
              </a:ext>
            </a:extLst>
          </p:cNvPr>
          <p:cNvPicPr>
            <a:picLocks noChangeAspect="1"/>
          </p:cNvPicPr>
          <p:nvPr/>
        </p:nvPicPr>
        <p:blipFill>
          <a:blip r:embed="rId3"/>
          <a:srcRect t="3099"/>
          <a:stretch/>
        </p:blipFill>
        <p:spPr>
          <a:xfrm>
            <a:off x="6063034" y="-832"/>
            <a:ext cx="5471741" cy="6858832"/>
          </a:xfrm>
          <a:prstGeom prst="rect">
            <a:avLst/>
          </a:prstGeom>
        </p:spPr>
      </p:pic>
    </p:spTree>
    <p:extLst>
      <p:ext uri="{BB962C8B-B14F-4D97-AF65-F5344CB8AC3E}">
        <p14:creationId xmlns:p14="http://schemas.microsoft.com/office/powerpoint/2010/main" val="293264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25</a:t>
            </a:fld>
            <a:endParaRPr lang="en-US" dirty="0"/>
          </a:p>
        </p:txBody>
      </p:sp>
      <p:pic>
        <p:nvPicPr>
          <p:cNvPr id="5" name="Picture 4">
            <a:extLst>
              <a:ext uri="{FF2B5EF4-FFF2-40B4-BE49-F238E27FC236}">
                <a16:creationId xmlns:a16="http://schemas.microsoft.com/office/drawing/2014/main" id="{567BEB6C-4F04-6F2F-A86B-E31EDE4557C1}"/>
              </a:ext>
            </a:extLst>
          </p:cNvPr>
          <p:cNvPicPr>
            <a:picLocks noChangeAspect="1"/>
          </p:cNvPicPr>
          <p:nvPr/>
        </p:nvPicPr>
        <p:blipFill>
          <a:blip r:embed="rId2"/>
          <a:stretch>
            <a:fillRect/>
          </a:stretch>
        </p:blipFill>
        <p:spPr>
          <a:xfrm>
            <a:off x="3366791" y="104026"/>
            <a:ext cx="6771585" cy="6653647"/>
          </a:xfrm>
          <a:prstGeom prst="rect">
            <a:avLst/>
          </a:prstGeom>
        </p:spPr>
      </p:pic>
    </p:spTree>
    <p:extLst>
      <p:ext uri="{BB962C8B-B14F-4D97-AF65-F5344CB8AC3E}">
        <p14:creationId xmlns:p14="http://schemas.microsoft.com/office/powerpoint/2010/main" val="148644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26</a:t>
            </a:fld>
            <a:endParaRPr lang="en-US" dirty="0"/>
          </a:p>
        </p:txBody>
      </p:sp>
      <p:pic>
        <p:nvPicPr>
          <p:cNvPr id="3" name="Picture 2">
            <a:extLst>
              <a:ext uri="{FF2B5EF4-FFF2-40B4-BE49-F238E27FC236}">
                <a16:creationId xmlns:a16="http://schemas.microsoft.com/office/drawing/2014/main" id="{A9248E3C-5A06-0B45-FE80-899E788F57AB}"/>
              </a:ext>
            </a:extLst>
          </p:cNvPr>
          <p:cNvPicPr>
            <a:picLocks noChangeAspect="1"/>
          </p:cNvPicPr>
          <p:nvPr/>
        </p:nvPicPr>
        <p:blipFill>
          <a:blip r:embed="rId2"/>
          <a:srcRect t="13241" b="1287"/>
          <a:stretch/>
        </p:blipFill>
        <p:spPr>
          <a:xfrm>
            <a:off x="83415" y="47967"/>
            <a:ext cx="5488710" cy="6810034"/>
          </a:xfrm>
          <a:prstGeom prst="rect">
            <a:avLst/>
          </a:prstGeom>
        </p:spPr>
      </p:pic>
      <p:pic>
        <p:nvPicPr>
          <p:cNvPr id="4" name="Picture 3">
            <a:extLst>
              <a:ext uri="{FF2B5EF4-FFF2-40B4-BE49-F238E27FC236}">
                <a16:creationId xmlns:a16="http://schemas.microsoft.com/office/drawing/2014/main" id="{9D13EF48-4E1B-4540-3023-D359EA70E49D}"/>
              </a:ext>
            </a:extLst>
          </p:cNvPr>
          <p:cNvPicPr>
            <a:picLocks noChangeAspect="1"/>
          </p:cNvPicPr>
          <p:nvPr/>
        </p:nvPicPr>
        <p:blipFill>
          <a:blip r:embed="rId3"/>
          <a:stretch>
            <a:fillRect/>
          </a:stretch>
        </p:blipFill>
        <p:spPr>
          <a:xfrm>
            <a:off x="5600699" y="0"/>
            <a:ext cx="6224809" cy="6884843"/>
          </a:xfrm>
          <a:prstGeom prst="rect">
            <a:avLst/>
          </a:prstGeom>
        </p:spPr>
      </p:pic>
    </p:spTree>
    <p:extLst>
      <p:ext uri="{BB962C8B-B14F-4D97-AF65-F5344CB8AC3E}">
        <p14:creationId xmlns:p14="http://schemas.microsoft.com/office/powerpoint/2010/main" val="211737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27</a:t>
            </a:fld>
            <a:endParaRPr lang="en-US" dirty="0"/>
          </a:p>
        </p:txBody>
      </p:sp>
      <p:pic>
        <p:nvPicPr>
          <p:cNvPr id="2" name="Picture 1">
            <a:extLst>
              <a:ext uri="{FF2B5EF4-FFF2-40B4-BE49-F238E27FC236}">
                <a16:creationId xmlns:a16="http://schemas.microsoft.com/office/drawing/2014/main" id="{5336D14B-CB4F-2C7B-1187-8DDC751DFE52}"/>
              </a:ext>
            </a:extLst>
          </p:cNvPr>
          <p:cNvPicPr>
            <a:picLocks noChangeAspect="1" noChangeArrowheads="1"/>
          </p:cNvPicPr>
          <p:nvPr/>
        </p:nvPicPr>
        <p:blipFill rotWithShape="1">
          <a:blip r:embed="rId2" cstate="email">
            <a:lum bright="18000"/>
            <a:extLst>
              <a:ext uri="{28A0092B-C50C-407E-A947-70E740481C1C}">
                <a14:useLocalDpi xmlns:a14="http://schemas.microsoft.com/office/drawing/2010/main" val="0"/>
              </a:ext>
            </a:extLst>
          </a:blip>
          <a:srcRect l="5174"/>
          <a:stretch/>
        </p:blipFill>
        <p:spPr bwMode="auto">
          <a:xfrm>
            <a:off x="6305550" y="2403475"/>
            <a:ext cx="5274828" cy="4171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156301-7565-83C6-0764-5294B046135A}"/>
              </a:ext>
            </a:extLst>
          </p:cNvPr>
          <p:cNvPicPr>
            <a:picLocks noChangeAspect="1" noChangeArrowheads="1"/>
          </p:cNvPicPr>
          <p:nvPr/>
        </p:nvPicPr>
        <p:blipFill>
          <a:blip r:embed="rId3" cstate="email">
            <a:lum bright="30000"/>
            <a:extLst>
              <a:ext uri="{28A0092B-C50C-407E-A947-70E740481C1C}">
                <a14:useLocalDpi xmlns:a14="http://schemas.microsoft.com/office/drawing/2010/main" val="0"/>
              </a:ext>
            </a:extLst>
          </a:blip>
          <a:srcRect/>
          <a:stretch>
            <a:fillRect/>
          </a:stretch>
        </p:blipFill>
        <p:spPr bwMode="auto">
          <a:xfrm>
            <a:off x="352425" y="2574925"/>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DD515751-EF6B-1D08-EFB2-BAA4DF6D2D32}"/>
              </a:ext>
            </a:extLst>
          </p:cNvPr>
          <p:cNvSpPr>
            <a:spLocks noGrp="1"/>
          </p:cNvSpPr>
          <p:nvPr>
            <p:ph type="body" sz="quarter" idx="11"/>
          </p:nvPr>
        </p:nvSpPr>
        <p:spPr>
          <a:xfrm>
            <a:off x="594199" y="1881602"/>
            <a:ext cx="10842356" cy="396875"/>
          </a:xfrm>
        </p:spPr>
        <p:txBody>
          <a:bodyPr/>
          <a:lstStyle/>
          <a:p>
            <a:r>
              <a:rPr lang="en-US" dirty="0"/>
              <a:t>When things go wrong</a:t>
            </a:r>
          </a:p>
        </p:txBody>
      </p:sp>
    </p:spTree>
    <p:extLst>
      <p:ext uri="{BB962C8B-B14F-4D97-AF65-F5344CB8AC3E}">
        <p14:creationId xmlns:p14="http://schemas.microsoft.com/office/powerpoint/2010/main" val="279989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35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p:txBody>
          <a:bodyPr/>
          <a:lstStyle/>
          <a:p>
            <a:r>
              <a:rPr lang="en-US" dirty="0"/>
              <a:t>Section 1 Responsibility and General Requirements</a:t>
            </a:r>
          </a:p>
        </p:txBody>
      </p:sp>
      <p:sp>
        <p:nvSpPr>
          <p:cNvPr id="5" name="Text Placeholder 4">
            <a:extLst>
              <a:ext uri="{FF2B5EF4-FFF2-40B4-BE49-F238E27FC236}">
                <a16:creationId xmlns:a16="http://schemas.microsoft.com/office/drawing/2014/main" id="{C0DAE086-E604-8C44-8F13-10ACB9AED065}"/>
              </a:ext>
            </a:extLst>
          </p:cNvPr>
          <p:cNvSpPr>
            <a:spLocks noGrp="1"/>
          </p:cNvSpPr>
          <p:nvPr>
            <p:ph type="body" sz="quarter" idx="12"/>
          </p:nvPr>
        </p:nvSpPr>
        <p:spPr/>
        <p:txBody>
          <a:bodyPr/>
          <a:lstStyle/>
          <a:p>
            <a:r>
              <a:rPr lang="en-US" dirty="0"/>
              <a:t>Who is responsible for loading and securing lading on rail cars?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3091060"/>
            <a:ext cx="10825527" cy="3666613"/>
          </a:xfrm>
        </p:spPr>
        <p:txBody>
          <a:bodyPr/>
          <a:lstStyle/>
          <a:p>
            <a:r>
              <a:rPr lang="en-US" dirty="0"/>
              <a:t>1.2.1 Shipper is responsible for properly loading and securing lading for safe transport to destination… </a:t>
            </a:r>
            <a:r>
              <a:rPr lang="en-US" i="1" dirty="0"/>
              <a:t>Carrier’s acceptance of the load or lack of origin inspection </a:t>
            </a:r>
            <a:r>
              <a:rPr lang="en-US" i="1" u="sng" dirty="0"/>
              <a:t>does not negate </a:t>
            </a:r>
            <a:r>
              <a:rPr lang="en-US" i="1" dirty="0"/>
              <a:t>shipper’s responsibility.</a:t>
            </a:r>
          </a:p>
          <a:p>
            <a:r>
              <a:rPr lang="en-US" dirty="0"/>
              <a:t>1.2.2 Shippers must adhere to drawings and specifications of an applicable figure where available, as well as applicable General Rules…</a:t>
            </a:r>
          </a:p>
          <a:p>
            <a:endParaRPr lang="en-US" dirty="0"/>
          </a:p>
          <a:p>
            <a:pPr lvl="1"/>
            <a:r>
              <a:rPr lang="en-US" sz="1800" dirty="0"/>
              <a:t>What can happen as a result of improperly loaded rail cars?</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3</a:t>
            </a:fld>
            <a:endParaRPr lang="en-US" dirty="0"/>
          </a:p>
        </p:txBody>
      </p:sp>
      <p:pic>
        <p:nvPicPr>
          <p:cNvPr id="3" name="Picture 2">
            <a:extLst>
              <a:ext uri="{FF2B5EF4-FFF2-40B4-BE49-F238E27FC236}">
                <a16:creationId xmlns:a16="http://schemas.microsoft.com/office/drawing/2014/main" id="{CA7C2EAC-19C5-337D-82A9-D8A5C2C39C9F}"/>
              </a:ext>
            </a:extLst>
          </p:cNvPr>
          <p:cNvPicPr>
            <a:picLocks noChangeAspect="1"/>
          </p:cNvPicPr>
          <p:nvPr/>
        </p:nvPicPr>
        <p:blipFill>
          <a:blip r:embed="rId2">
            <a:extLst>
              <a:ext uri="{28A0092B-C50C-407E-A947-70E740481C1C}">
                <a14:useLocalDpi xmlns:a14="http://schemas.microsoft.com/office/drawing/2010/main" val="0"/>
              </a:ext>
            </a:extLst>
          </a:blip>
          <a:srcRect r="15050"/>
          <a:stretch>
            <a:fillRect/>
          </a:stretch>
        </p:blipFill>
        <p:spPr bwMode="auto">
          <a:xfrm>
            <a:off x="3382028" y="2364202"/>
            <a:ext cx="4952056" cy="44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2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p:txBody>
          <a:bodyPr/>
          <a:lstStyle/>
          <a:p>
            <a:r>
              <a:rPr lang="en-US" dirty="0"/>
              <a:t>Section 1 Responsibility and General Requirements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919610"/>
            <a:ext cx="10825527" cy="3666613"/>
          </a:xfrm>
        </p:spPr>
        <p:txBody>
          <a:bodyPr/>
          <a:lstStyle/>
          <a:p>
            <a:r>
              <a:rPr lang="en-US" dirty="0"/>
              <a:t>1.2.4.1 Any party performing a load adjustment or transfer is responsible for ensuring the shipment is properly and safely loaded/secured according to the AAR Open Top Loading Rules.</a:t>
            </a:r>
          </a:p>
          <a:p>
            <a:r>
              <a:rPr lang="en-US" dirty="0"/>
              <a:t>1.2.4.2 Parties addressing load securement will not be held accountable for concealed securement items within the load that are not accessible for inspection at time of adjustment.</a:t>
            </a:r>
          </a:p>
          <a:p>
            <a:r>
              <a:rPr lang="en-US" dirty="0"/>
              <a:t>1.2.5 Carrier’s reserve the right to refuse loads </a:t>
            </a:r>
            <a:r>
              <a:rPr lang="en-US" i="1" dirty="0"/>
              <a:t>loaded in compliance with these rules </a:t>
            </a:r>
            <a:r>
              <a:rPr lang="en-US" dirty="0"/>
              <a:t>if safety issues develop relative to the Figure or materials used.</a:t>
            </a:r>
          </a:p>
          <a:p>
            <a:r>
              <a:rPr lang="en-US" dirty="0"/>
              <a:t>1.2.6 When a specific figure is not available, loads are to be prepared in accordance with all General Rules in this Section.  Origin carrier, may provide a modification of a figure designated as a special authority load.</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4</a:t>
            </a:fld>
            <a:endParaRPr lang="en-US" dirty="0"/>
          </a:p>
        </p:txBody>
      </p:sp>
    </p:spTree>
    <p:extLst>
      <p:ext uri="{BB962C8B-B14F-4D97-AF65-F5344CB8AC3E}">
        <p14:creationId xmlns:p14="http://schemas.microsoft.com/office/powerpoint/2010/main" val="31826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62552"/>
            <a:ext cx="10842356" cy="396875"/>
          </a:xfrm>
        </p:spPr>
        <p:txBody>
          <a:bodyPr/>
          <a:lstStyle/>
          <a:p>
            <a:r>
              <a:rPr lang="en-US" dirty="0"/>
              <a:t>Section 1 Special Equipped Status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338585"/>
            <a:ext cx="10825527" cy="2547739"/>
          </a:xfrm>
        </p:spPr>
        <p:txBody>
          <a:bodyPr/>
          <a:lstStyle/>
          <a:p>
            <a:r>
              <a:rPr lang="en-US" dirty="0"/>
              <a:t>1.2.25	Unless otherwise specified, other material may not be applied between the commodity and the bearing points without Committee approval.</a:t>
            </a:r>
          </a:p>
          <a:p>
            <a:r>
              <a:rPr lang="en-US" dirty="0"/>
              <a:t>1.2.26 	Any protective covering, must be adequately secured to prevent it from working loose…</a:t>
            </a:r>
          </a:p>
          <a:p>
            <a:endParaRPr lang="en-US" dirty="0"/>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5</a:t>
            </a:fld>
            <a:endParaRPr lang="en-US" dirty="0"/>
          </a:p>
        </p:txBody>
      </p:sp>
      <p:graphicFrame>
        <p:nvGraphicFramePr>
          <p:cNvPr id="9" name="Object 8">
            <a:extLst>
              <a:ext uri="{FF2B5EF4-FFF2-40B4-BE49-F238E27FC236}">
                <a16:creationId xmlns:a16="http://schemas.microsoft.com/office/drawing/2014/main" id="{01BE718C-86AC-4340-60CB-A66474B372B7}"/>
              </a:ext>
            </a:extLst>
          </p:cNvPr>
          <p:cNvGraphicFramePr>
            <a:graphicFrameLocks noChangeAspect="1"/>
          </p:cNvGraphicFramePr>
          <p:nvPr>
            <p:extLst>
              <p:ext uri="{D42A27DB-BD31-4B8C-83A1-F6EECF244321}">
                <p14:modId xmlns:p14="http://schemas.microsoft.com/office/powerpoint/2010/main" val="1149423714"/>
              </p:ext>
            </p:extLst>
          </p:nvPr>
        </p:nvGraphicFramePr>
        <p:xfrm>
          <a:off x="3308996" y="3429000"/>
          <a:ext cx="5395932" cy="3324544"/>
        </p:xfrm>
        <a:graphic>
          <a:graphicData uri="http://schemas.openxmlformats.org/presentationml/2006/ole">
            <mc:AlternateContent xmlns:mc="http://schemas.openxmlformats.org/markup-compatibility/2006">
              <mc:Choice xmlns:v="urn:schemas-microsoft-com:vml" Requires="v">
                <p:oleObj name="Image" r:id="rId3" imgW="8132721" imgH="6099541" progId="Photoshop.Image.10">
                  <p:embed/>
                </p:oleObj>
              </mc:Choice>
              <mc:Fallback>
                <p:oleObj name="Image" r:id="rId3" imgW="8132721" imgH="6099541" progId="Photoshop.Image.10">
                  <p:embed/>
                  <p:pic>
                    <p:nvPicPr>
                      <p:cNvPr id="9" name="Object 8">
                        <a:extLst>
                          <a:ext uri="{FF2B5EF4-FFF2-40B4-BE49-F238E27FC236}">
                            <a16:creationId xmlns:a16="http://schemas.microsoft.com/office/drawing/2014/main" id="{01BE718C-86AC-4340-60CB-A66474B37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494"/>
                      <a:stretch>
                        <a:fillRect/>
                      </a:stretch>
                    </p:blipFill>
                    <p:spPr bwMode="auto">
                      <a:xfrm>
                        <a:off x="3308996" y="3429000"/>
                        <a:ext cx="5395932" cy="332454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997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910177"/>
            <a:ext cx="10842356" cy="396875"/>
          </a:xfrm>
        </p:spPr>
        <p:txBody>
          <a:bodyPr/>
          <a:lstStyle/>
          <a:p>
            <a:r>
              <a:rPr lang="en-US" sz="1800" dirty="0"/>
              <a:t>Section 1 Special Equipped Status</a:t>
            </a:r>
            <a:endParaRPr lang="en-US" dirty="0"/>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22088"/>
            <a:ext cx="10825527" cy="1274762"/>
          </a:xfrm>
        </p:spPr>
        <p:txBody>
          <a:bodyPr/>
          <a:lstStyle/>
          <a:p>
            <a:r>
              <a:rPr lang="en-US" sz="1800" dirty="0"/>
              <a:t>General Rule 1.2.27  When tarpaulins or other types of coverings are used, the coverings must be of adequate construction to resist tearing or other forms of degradation brought about by such things as, but not limited to, wind, vibration, movement, and abrasion</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6</a:t>
            </a:fld>
            <a:endParaRPr lang="en-US" dirty="0"/>
          </a:p>
        </p:txBody>
      </p:sp>
      <p:pic>
        <p:nvPicPr>
          <p:cNvPr id="1026" name="Picture 1">
            <a:extLst>
              <a:ext uri="{FF2B5EF4-FFF2-40B4-BE49-F238E27FC236}">
                <a16:creationId xmlns:a16="http://schemas.microsoft.com/office/drawing/2014/main" id="{05812EA6-A114-6442-69BD-243C0BCB3BE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2275"/>
          <a:stretch/>
        </p:blipFill>
        <p:spPr bwMode="auto">
          <a:xfrm>
            <a:off x="3393984" y="3309341"/>
            <a:ext cx="5400856" cy="355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13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776827"/>
            <a:ext cx="10842356" cy="396875"/>
          </a:xfrm>
        </p:spPr>
        <p:txBody>
          <a:bodyPr/>
          <a:lstStyle/>
          <a:p>
            <a:r>
              <a:rPr lang="en-US" dirty="0"/>
              <a:t>Section 1 Special Authority and General Rule Loads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601844" y="2464976"/>
            <a:ext cx="11054876" cy="3845041"/>
          </a:xfrm>
        </p:spPr>
        <p:txBody>
          <a:bodyPr/>
          <a:lstStyle/>
          <a:p>
            <a:r>
              <a:rPr lang="en-US" dirty="0"/>
              <a:t>1.3.1 Special authority must be obtained by the shipper from the originating carrier for shipments of any commodity on open top cars not covered by a specific figure is Sections 2 through 6.</a:t>
            </a:r>
          </a:p>
          <a:p>
            <a:r>
              <a:rPr lang="en-US" dirty="0"/>
              <a:t>1.3.3 Unless an approved figure is used, consistent loading of a commodity on a car places an obligation on the shipper to promptly request approval of a specific figure to cover the desired load design.</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7</a:t>
            </a:fld>
            <a:endParaRPr lang="en-US" dirty="0"/>
          </a:p>
        </p:txBody>
      </p:sp>
      <p:pic>
        <p:nvPicPr>
          <p:cNvPr id="9" name="Picture 8">
            <a:extLst>
              <a:ext uri="{FF2B5EF4-FFF2-40B4-BE49-F238E27FC236}">
                <a16:creationId xmlns:a16="http://schemas.microsoft.com/office/drawing/2014/main" id="{3C7C401C-CA81-DCC7-C65D-C7CD3B319CF3}"/>
              </a:ext>
            </a:extLst>
          </p:cNvPr>
          <p:cNvPicPr>
            <a:picLocks noChangeAspect="1"/>
          </p:cNvPicPr>
          <p:nvPr/>
        </p:nvPicPr>
        <p:blipFill>
          <a:blip r:embed="rId3" cstate="email">
            <a:extLst>
              <a:ext uri="{28A0092B-C50C-407E-A947-70E740481C1C}">
                <a14:useLocalDpi xmlns:a14="http://schemas.microsoft.com/office/drawing/2010/main" val="0"/>
              </a:ext>
            </a:extLst>
          </a:blip>
          <a:srcRect t="8361" b="6495"/>
          <a:stretch/>
        </p:blipFill>
        <p:spPr>
          <a:xfrm>
            <a:off x="3469340" y="3807227"/>
            <a:ext cx="4777431" cy="3050773"/>
          </a:xfrm>
          <a:prstGeom prst="rect">
            <a:avLst/>
          </a:prstGeom>
        </p:spPr>
      </p:pic>
    </p:spTree>
    <p:extLst>
      <p:ext uri="{BB962C8B-B14F-4D97-AF65-F5344CB8AC3E}">
        <p14:creationId xmlns:p14="http://schemas.microsoft.com/office/powerpoint/2010/main" val="123321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Section 1 Weight Distribution and Load Location on Single Cars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1274762"/>
          </a:xfrm>
        </p:spPr>
        <p:txBody>
          <a:bodyPr/>
          <a:lstStyle/>
          <a:p>
            <a:r>
              <a:rPr lang="en-US" dirty="0"/>
              <a:t>3.2 Unless otherwise allowed in specific figure, all load weights must be equally distributed end-to-end and side-to-side at origin.  If ballast is needed to equalize weight distribution, refer to Rule 3.4.2</a:t>
            </a:r>
          </a:p>
          <a:p>
            <a:r>
              <a:rPr lang="en-US" dirty="0"/>
              <a:t>3.4.1.1 Weight of load on car must not exceed the load limit stenciled on the car.  Weight of load on one truck must not exceed ½ of the load limit stenciled on the car</a:t>
            </a:r>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8</a:t>
            </a:fld>
            <a:endParaRPr lang="en-US" dirty="0"/>
          </a:p>
        </p:txBody>
      </p:sp>
      <p:pic>
        <p:nvPicPr>
          <p:cNvPr id="3" name="Picture 2">
            <a:extLst>
              <a:ext uri="{FF2B5EF4-FFF2-40B4-BE49-F238E27FC236}">
                <a16:creationId xmlns:a16="http://schemas.microsoft.com/office/drawing/2014/main" id="{07F3EA22-3CF6-8475-DE43-B28754ED20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25" t="2788" r="14526"/>
          <a:stretch/>
        </p:blipFill>
        <p:spPr bwMode="auto">
          <a:xfrm>
            <a:off x="7886700" y="3559266"/>
            <a:ext cx="3399404" cy="329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04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1CD2-E779-AB47-B119-B0A5ACC73FEB}"/>
              </a:ext>
            </a:extLst>
          </p:cNvPr>
          <p:cNvSpPr>
            <a:spLocks noGrp="1"/>
          </p:cNvSpPr>
          <p:nvPr>
            <p:ph type="title"/>
          </p:nvPr>
        </p:nvSpPr>
        <p:spPr/>
        <p:txBody>
          <a:bodyPr/>
          <a:lstStyle/>
          <a:p>
            <a:r>
              <a:rPr lang="en-US" dirty="0"/>
              <a:t>AAR Open Top Loading Rules Manual</a:t>
            </a:r>
          </a:p>
        </p:txBody>
      </p:sp>
      <p:sp>
        <p:nvSpPr>
          <p:cNvPr id="4" name="Text Placeholder 3">
            <a:extLst>
              <a:ext uri="{FF2B5EF4-FFF2-40B4-BE49-F238E27FC236}">
                <a16:creationId xmlns:a16="http://schemas.microsoft.com/office/drawing/2014/main" id="{198FA82A-0C02-A646-BDAF-81B25E107310}"/>
              </a:ext>
            </a:extLst>
          </p:cNvPr>
          <p:cNvSpPr>
            <a:spLocks noGrp="1"/>
          </p:cNvSpPr>
          <p:nvPr>
            <p:ph type="body" sz="quarter" idx="11"/>
          </p:nvPr>
        </p:nvSpPr>
        <p:spPr>
          <a:xfrm>
            <a:off x="594199" y="1881602"/>
            <a:ext cx="10842356" cy="396875"/>
          </a:xfrm>
        </p:spPr>
        <p:txBody>
          <a:bodyPr/>
          <a:lstStyle/>
          <a:p>
            <a:r>
              <a:rPr lang="en-US" dirty="0"/>
              <a:t>Section 1 Weight Distribution and Load Location on Single Cars</a:t>
            </a:r>
          </a:p>
        </p:txBody>
      </p:sp>
      <p:sp>
        <p:nvSpPr>
          <p:cNvPr id="6" name="Text Placeholder 5">
            <a:extLst>
              <a:ext uri="{FF2B5EF4-FFF2-40B4-BE49-F238E27FC236}">
                <a16:creationId xmlns:a16="http://schemas.microsoft.com/office/drawing/2014/main" id="{66E23844-6F1D-2447-BA2D-90E42570D2BF}"/>
              </a:ext>
            </a:extLst>
          </p:cNvPr>
          <p:cNvSpPr>
            <a:spLocks noGrp="1"/>
          </p:cNvSpPr>
          <p:nvPr>
            <p:ph type="body" sz="quarter" idx="13"/>
          </p:nvPr>
        </p:nvSpPr>
        <p:spPr>
          <a:xfrm>
            <a:off x="594199" y="2433836"/>
            <a:ext cx="10825527" cy="3046112"/>
          </a:xfrm>
        </p:spPr>
        <p:txBody>
          <a:bodyPr/>
          <a:lstStyle/>
          <a:p>
            <a:r>
              <a:rPr lang="en-US" dirty="0"/>
              <a:t>3.4.2.1 Counterweight/Ballast must be secured per General Rule 5.  The weight of the counterweight and its securement must be included as part of the total load weight and meet proper load distribution requirements. Structural integrity of counterweights must be sufficient to withstand securement to the car and rail forces.</a:t>
            </a:r>
          </a:p>
          <a:p>
            <a:endParaRPr lang="en-US" dirty="0"/>
          </a:p>
        </p:txBody>
      </p:sp>
      <p:sp>
        <p:nvSpPr>
          <p:cNvPr id="7" name="Slide Number Placeholder 2">
            <a:extLst>
              <a:ext uri="{FF2B5EF4-FFF2-40B4-BE49-F238E27FC236}">
                <a16:creationId xmlns:a16="http://schemas.microsoft.com/office/drawing/2014/main" id="{217E14E2-FD00-3144-A8F4-09A16705F47D}"/>
              </a:ext>
            </a:extLst>
          </p:cNvPr>
          <p:cNvSpPr>
            <a:spLocks noGrp="1"/>
          </p:cNvSpPr>
          <p:nvPr>
            <p:ph type="sldNum" sz="quarter" idx="10"/>
          </p:nvPr>
        </p:nvSpPr>
        <p:spPr>
          <a:xfrm>
            <a:off x="9363798" y="6393177"/>
            <a:ext cx="2741612" cy="364496"/>
          </a:xfrm>
        </p:spPr>
        <p:txBody>
          <a:bodyPr/>
          <a:lstStyle>
            <a:lvl1pPr algn="r">
              <a:defRPr>
                <a:solidFill>
                  <a:schemeClr val="accent3">
                    <a:lumMod val="60000"/>
                    <a:lumOff val="40000"/>
                  </a:schemeClr>
                </a:solidFill>
              </a:defRPr>
            </a:lvl1pPr>
          </a:lstStyle>
          <a:p>
            <a:fld id="{4EC3D0FA-FABB-704A-87A8-B8F3DCB8F060}" type="slidenum">
              <a:rPr lang="en-US" smtClean="0"/>
              <a:pPr/>
              <a:t>9</a:t>
            </a:fld>
            <a:endParaRPr lang="en-US" dirty="0"/>
          </a:p>
        </p:txBody>
      </p:sp>
      <p:pic>
        <p:nvPicPr>
          <p:cNvPr id="5" name="Picture 4" descr="A train with a container on it&#10;&#10;AI-generated content may be incorrect.">
            <a:extLst>
              <a:ext uri="{FF2B5EF4-FFF2-40B4-BE49-F238E27FC236}">
                <a16:creationId xmlns:a16="http://schemas.microsoft.com/office/drawing/2014/main" id="{777A05CA-DE62-4947-79CA-22CC645CDA26}"/>
              </a:ext>
            </a:extLst>
          </p:cNvPr>
          <p:cNvPicPr>
            <a:picLocks noChangeAspect="1"/>
          </p:cNvPicPr>
          <p:nvPr/>
        </p:nvPicPr>
        <p:blipFill>
          <a:blip r:embed="rId2" cstate="email">
            <a:extLst>
              <a:ext uri="{28A0092B-C50C-407E-A947-70E740481C1C}">
                <a14:useLocalDpi xmlns:a14="http://schemas.microsoft.com/office/drawing/2010/main" val="0"/>
              </a:ext>
            </a:extLst>
          </a:blip>
          <a:srcRect t="12264" r="8081" b="25718"/>
          <a:stretch/>
        </p:blipFill>
        <p:spPr>
          <a:xfrm>
            <a:off x="2621517" y="3343275"/>
            <a:ext cx="6945790" cy="3514725"/>
          </a:xfrm>
          <a:prstGeom prst="rect">
            <a:avLst/>
          </a:prstGeom>
        </p:spPr>
      </p:pic>
    </p:spTree>
    <p:extLst>
      <p:ext uri="{BB962C8B-B14F-4D97-AF65-F5344CB8AC3E}">
        <p14:creationId xmlns:p14="http://schemas.microsoft.com/office/powerpoint/2010/main" val="1320211169"/>
      </p:ext>
    </p:extLst>
  </p:cSld>
  <p:clrMapOvr>
    <a:masterClrMapping/>
  </p:clrMapOvr>
</p:sld>
</file>

<file path=ppt/theme/theme1.xml><?xml version="1.0" encoding="utf-8"?>
<a:theme xmlns:a="http://schemas.openxmlformats.org/drawingml/2006/main" name="Master Slide">
  <a:themeElements>
    <a:clrScheme name="Custom 3">
      <a:dk1>
        <a:sysClr val="windowText" lastClr="000000"/>
      </a:dk1>
      <a:lt1>
        <a:sysClr val="window" lastClr="FFFFFF"/>
      </a:lt1>
      <a:dk2>
        <a:srgbClr val="F85D13"/>
      </a:dk2>
      <a:lt2>
        <a:srgbClr val="595959"/>
      </a:lt2>
      <a:accent1>
        <a:srgbClr val="F85D13"/>
      </a:accent1>
      <a:accent2>
        <a:srgbClr val="82B8C9"/>
      </a:accent2>
      <a:accent3>
        <a:srgbClr val="777575"/>
      </a:accent3>
      <a:accent4>
        <a:srgbClr val="C9B582"/>
      </a:accent4>
      <a:accent5>
        <a:srgbClr val="2E8A7D"/>
      </a:accent5>
      <a:accent6>
        <a:srgbClr val="F7B512"/>
      </a:accent6>
      <a:hlink>
        <a:srgbClr val="737373"/>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5D13"/>
        </a:solidFill>
        <a:ln w="25400" cap="flat">
          <a:noFill/>
          <a:prstDash val="solid"/>
          <a:bevel/>
        </a:ln>
        <a:effectLst/>
      </a:spPr>
      <a:bodyPr rot="0" spcFirstLastPara="1" vertOverflow="overflow" horzOverflow="overflow" vert="horz" wrap="square" lIns="60947" tIns="60947" rIns="60947" bIns="60947" numCol="1" spcCol="50791" rtlCol="0" anchor="ctr">
        <a:noAutofit/>
      </a:bodyPr>
      <a:lstStyle>
        <a:defPPr marL="0" marR="0" indent="0" algn="l" defTabSz="609493"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el"/>
            <a:ea typeface="+mj-ea"/>
            <a:cs typeface="Ariel"/>
            <a:sym typeface="Helvetica Neue"/>
          </a:defRPr>
        </a:defPPr>
      </a:lstStyle>
      <a:style>
        <a:lnRef idx="0">
          <a:scrgbClr r="0" g="0" b="0"/>
        </a:lnRef>
        <a:fillRef idx="0">
          <a:scrgbClr r="0" g="0" b="0"/>
        </a:fillRef>
        <a:effectRef idx="0">
          <a:scrgbClr r="0" g="0" b="0"/>
        </a:effectRef>
        <a:fontRef idx="none"/>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 PPT Template 16.9 2018.pptx" id="{CBB21416-EBB1-45B0-A8BE-6EB48A5C70EF}" vid="{27CBE31B-EBD9-46CA-BB93-7E0249EE9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9BC881EBCB5D418ADCDB52F8D4B3D2" ma:contentTypeVersion="14" ma:contentTypeDescription="Create a new document." ma:contentTypeScope="" ma:versionID="ad408fa42730d8da2c2586f245e0f624">
  <xsd:schema xmlns:xsd="http://www.w3.org/2001/XMLSchema" xmlns:xs="http://www.w3.org/2001/XMLSchema" xmlns:p="http://schemas.microsoft.com/office/2006/metadata/properties" xmlns:ns3="b3145bec-1215-4caa-b06e-19c0f04e6d1c" xmlns:ns4="dd999aa4-de14-47d0-b806-3ae1bd85dcb8" targetNamespace="http://schemas.microsoft.com/office/2006/metadata/properties" ma:root="true" ma:fieldsID="9ac92357aa093de8077f85fa4e1ecc36" ns3:_="" ns4:_="">
    <xsd:import namespace="b3145bec-1215-4caa-b06e-19c0f04e6d1c"/>
    <xsd:import namespace="dd999aa4-de14-47d0-b806-3ae1bd85dcb8"/>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45bec-1215-4caa-b06e-19c0f04e6d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99aa4-de14-47d0-b806-3ae1bd85dcb8"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9E7988-2E4E-4136-9E0B-40610D4C7105}">
  <ds:schemaRefs>
    <ds:schemaRef ds:uri="http://schemas.microsoft.com/sharepoint/v3/contenttype/forms"/>
  </ds:schemaRefs>
</ds:datastoreItem>
</file>

<file path=customXml/itemProps2.xml><?xml version="1.0" encoding="utf-8"?>
<ds:datastoreItem xmlns:ds="http://schemas.openxmlformats.org/officeDocument/2006/customXml" ds:itemID="{B622D51E-4E69-4C86-9F66-3D340DF3F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145bec-1215-4caa-b06e-19c0f04e6d1c"/>
    <ds:schemaRef ds:uri="dd999aa4-de14-47d0-b806-3ae1bd85dc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B2D79-3A43-419C-893D-6C1C50469245}">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d999aa4-de14-47d0-b806-3ae1bd85dcb8"/>
    <ds:schemaRef ds:uri="http://purl.org/dc/terms/"/>
    <ds:schemaRef ds:uri="b3145bec-1215-4caa-b06e-19c0f04e6d1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10021</TotalTime>
  <Words>2080</Words>
  <Application>Microsoft Office PowerPoint</Application>
  <PresentationFormat>Custom</PresentationFormat>
  <Paragraphs>159</Paragraphs>
  <Slides>28</Slides>
  <Notes>11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2" baseType="lpstr">
      <vt:lpstr>Arial</vt:lpstr>
      <vt:lpstr>Calibri</vt:lpstr>
      <vt:lpstr>Master Slide</vt:lpstr>
      <vt:lpstr>Image</vt:lpstr>
      <vt:lpstr>PowerPoint Presentation</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Transformers</vt:lpstr>
      <vt:lpstr>Ballast / Counterweight</vt:lpstr>
      <vt:lpstr>What is a dimensional load?</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AAR Open Top Loading Rules Manual</vt:lpstr>
      <vt:lpstr>PowerPoint Presentation</vt:lpstr>
      <vt:lpstr>PowerPoint Presentation</vt:lpstr>
      <vt:lpstr>PowerPoint Presentation</vt:lpstr>
      <vt:lpstr>PowerPoint Presentation</vt:lpstr>
      <vt:lpstr>PowerPoint Presentation</vt:lpstr>
    </vt:vector>
  </TitlesOfParts>
  <Company>BNSF Railway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Larseingue, Matt P</dc:creator>
  <cp:lastModifiedBy>VanGosen, Scott W</cp:lastModifiedBy>
  <cp:revision>116</cp:revision>
  <dcterms:created xsi:type="dcterms:W3CDTF">2018-03-26T19:36:49Z</dcterms:created>
  <dcterms:modified xsi:type="dcterms:W3CDTF">2025-04-15T17:38:52Z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0x010100F39BC881EBCB5D418ADCDB52F8D4B3D2</vt:lpwstr>
  </property>
</Properties>
</file>